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svg" ContentType="image/svg+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59" r:id="rId3"/>
    <p:sldId id="258" r:id="rId4"/>
    <p:sldId id="263" r:id="rId5"/>
    <p:sldId id="264" r:id="rId6"/>
    <p:sldId id="257" r:id="rId7"/>
    <p:sldId id="265"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24"/>
    <p:restoredTop sz="94662"/>
  </p:normalViewPr>
  <p:slideViewPr>
    <p:cSldViewPr snapToObjects="1">
      <p:cViewPr>
        <p:scale>
          <a:sx n="102" d="100"/>
          <a:sy n="102" d="100"/>
        </p:scale>
        <p:origin x="1248" y="128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media/image10.png>
</file>

<file path=ppt/media/image15.svg>
</file>

<file path=ppt/media/image16.png>
</file>

<file path=ppt/media/image19.png>
</file>

<file path=ppt/media/image21.png>
</file>

<file path=ppt/media/image24.png>
</file>

<file path=ppt/media/image26.jpeg>
</file>

<file path=ppt/media/image27.png>
</file>

<file path=ppt/media/image30.jpe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3625D4-FB5C-B040-BF47-5145EF22A59C}" type="datetimeFigureOut">
              <a:rPr lang="en-US" smtClean="0"/>
              <a:t>2/9/17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B95DB0-93CE-EC47-B86B-CD8C417588DA}" type="slidenum">
              <a:rPr lang="en-US" smtClean="0"/>
              <a:t>‹#›</a:t>
            </a:fld>
            <a:endParaRPr lang="en-US"/>
          </a:p>
        </p:txBody>
      </p:sp>
    </p:spTree>
    <p:extLst>
      <p:ext uri="{BB962C8B-B14F-4D97-AF65-F5344CB8AC3E}">
        <p14:creationId xmlns:p14="http://schemas.microsoft.com/office/powerpoint/2010/main" val="1217156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Shape 1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415611" y="992767"/>
            <a:ext cx="11360799" cy="2736799"/>
          </a:xfrm>
          <a:prstGeom prst="rect">
            <a:avLst/>
          </a:prstGeom>
          <a:noFill/>
          <a:ln>
            <a:noFill/>
          </a:ln>
        </p:spPr>
        <p:txBody>
          <a:bodyPr lIns="91425" tIns="91425" rIns="91425" bIns="91425" anchor="b" anchorCtr="0"/>
          <a:lstStyle>
            <a:lvl1pPr algn="ctr" rtl="0">
              <a:spcBef>
                <a:spcPts val="0"/>
              </a:spcBef>
              <a:buSzPct val="100000"/>
              <a:defRPr sz="6933"/>
            </a:lvl1pPr>
            <a:lvl2pPr algn="ctr" rtl="0">
              <a:spcBef>
                <a:spcPts val="0"/>
              </a:spcBef>
              <a:buSzPct val="100000"/>
              <a:defRPr sz="6933"/>
            </a:lvl2pPr>
            <a:lvl3pPr algn="ctr" rtl="0">
              <a:spcBef>
                <a:spcPts val="0"/>
              </a:spcBef>
              <a:buSzPct val="100000"/>
              <a:defRPr sz="6933"/>
            </a:lvl3pPr>
            <a:lvl4pPr algn="ctr" rtl="0">
              <a:spcBef>
                <a:spcPts val="0"/>
              </a:spcBef>
              <a:buSzPct val="100000"/>
              <a:defRPr sz="6933"/>
            </a:lvl4pPr>
            <a:lvl5pPr algn="ctr" rtl="0">
              <a:spcBef>
                <a:spcPts val="0"/>
              </a:spcBef>
              <a:buSzPct val="100000"/>
              <a:defRPr sz="6933"/>
            </a:lvl5pPr>
            <a:lvl6pPr algn="ctr" rtl="0">
              <a:spcBef>
                <a:spcPts val="0"/>
              </a:spcBef>
              <a:buSzPct val="100000"/>
              <a:defRPr sz="6933"/>
            </a:lvl6pPr>
            <a:lvl7pPr algn="ctr" rtl="0">
              <a:spcBef>
                <a:spcPts val="0"/>
              </a:spcBef>
              <a:buSzPct val="100000"/>
              <a:defRPr sz="6933"/>
            </a:lvl7pPr>
            <a:lvl8pPr algn="ctr" rtl="0">
              <a:spcBef>
                <a:spcPts val="0"/>
              </a:spcBef>
              <a:buSzPct val="100000"/>
              <a:defRPr sz="6933"/>
            </a:lvl8pPr>
            <a:lvl9pPr algn="ctr" rtl="0">
              <a:spcBef>
                <a:spcPts val="0"/>
              </a:spcBef>
              <a:buSzPct val="100000"/>
              <a:defRPr sz="6933"/>
            </a:lvl9pPr>
          </a:lstStyle>
          <a:p>
            <a:r>
              <a:rPr lang="en-US" smtClean="0"/>
              <a:t>Click to edit Master title style</a:t>
            </a:r>
            <a:endParaRPr/>
          </a:p>
        </p:txBody>
      </p:sp>
      <p:sp>
        <p:nvSpPr>
          <p:cNvPr id="13" name="Shape 13"/>
          <p:cNvSpPr txBox="1">
            <a:spLocks noGrp="1"/>
          </p:cNvSpPr>
          <p:nvPr>
            <p:ph type="subTitle" idx="1"/>
          </p:nvPr>
        </p:nvSpPr>
        <p:spPr>
          <a:xfrm>
            <a:off x="415601" y="3778833"/>
            <a:ext cx="11360799" cy="1056800"/>
          </a:xfrm>
          <a:prstGeom prst="rect">
            <a:avLst/>
          </a:prstGeom>
          <a:noFill/>
          <a:ln>
            <a:noFill/>
          </a:ln>
        </p:spPr>
        <p:txBody>
          <a:bodyPr lIns="91425" tIns="91425" rIns="91425" bIns="91425" anchor="ctr" anchorCtr="0"/>
          <a:lstStyle>
            <a:lvl1pPr algn="ctr" rtl="0">
              <a:lnSpc>
                <a:spcPct val="100000"/>
              </a:lnSpc>
              <a:spcBef>
                <a:spcPts val="0"/>
              </a:spcBef>
              <a:spcAft>
                <a:spcPts val="0"/>
              </a:spcAft>
              <a:buSzPct val="100000"/>
              <a:buNone/>
              <a:defRPr sz="3733"/>
            </a:lvl1pPr>
            <a:lvl2pPr algn="ctr" rtl="0">
              <a:lnSpc>
                <a:spcPct val="100000"/>
              </a:lnSpc>
              <a:spcBef>
                <a:spcPts val="0"/>
              </a:spcBef>
              <a:spcAft>
                <a:spcPts val="0"/>
              </a:spcAft>
              <a:buSzPct val="100000"/>
              <a:buNone/>
              <a:defRPr sz="3733"/>
            </a:lvl2pPr>
            <a:lvl3pPr algn="ctr" rtl="0">
              <a:lnSpc>
                <a:spcPct val="100000"/>
              </a:lnSpc>
              <a:spcBef>
                <a:spcPts val="0"/>
              </a:spcBef>
              <a:spcAft>
                <a:spcPts val="0"/>
              </a:spcAft>
              <a:buSzPct val="100000"/>
              <a:buNone/>
              <a:defRPr sz="3733"/>
            </a:lvl3pPr>
            <a:lvl4pPr algn="ctr" rtl="0">
              <a:lnSpc>
                <a:spcPct val="100000"/>
              </a:lnSpc>
              <a:spcBef>
                <a:spcPts val="0"/>
              </a:spcBef>
              <a:spcAft>
                <a:spcPts val="0"/>
              </a:spcAft>
              <a:buSzPct val="100000"/>
              <a:buNone/>
              <a:defRPr sz="3733"/>
            </a:lvl4pPr>
            <a:lvl5pPr algn="ctr" rtl="0">
              <a:lnSpc>
                <a:spcPct val="100000"/>
              </a:lnSpc>
              <a:spcBef>
                <a:spcPts val="0"/>
              </a:spcBef>
              <a:spcAft>
                <a:spcPts val="0"/>
              </a:spcAft>
              <a:buSzPct val="100000"/>
              <a:buNone/>
              <a:defRPr sz="3733"/>
            </a:lvl5pPr>
            <a:lvl6pPr algn="ctr" rtl="0">
              <a:lnSpc>
                <a:spcPct val="100000"/>
              </a:lnSpc>
              <a:spcBef>
                <a:spcPts val="0"/>
              </a:spcBef>
              <a:spcAft>
                <a:spcPts val="0"/>
              </a:spcAft>
              <a:buSzPct val="100000"/>
              <a:buNone/>
              <a:defRPr sz="3733"/>
            </a:lvl6pPr>
            <a:lvl7pPr algn="ctr" rtl="0">
              <a:lnSpc>
                <a:spcPct val="100000"/>
              </a:lnSpc>
              <a:spcBef>
                <a:spcPts val="0"/>
              </a:spcBef>
              <a:spcAft>
                <a:spcPts val="0"/>
              </a:spcAft>
              <a:buSzPct val="100000"/>
              <a:buNone/>
              <a:defRPr sz="3733"/>
            </a:lvl7pPr>
            <a:lvl8pPr algn="ctr" rtl="0">
              <a:lnSpc>
                <a:spcPct val="100000"/>
              </a:lnSpc>
              <a:spcBef>
                <a:spcPts val="0"/>
              </a:spcBef>
              <a:spcAft>
                <a:spcPts val="0"/>
              </a:spcAft>
              <a:buSzPct val="100000"/>
              <a:buNone/>
              <a:defRPr sz="3733"/>
            </a:lvl8pPr>
            <a:lvl9pPr algn="ctr" rtl="0">
              <a:lnSpc>
                <a:spcPct val="100000"/>
              </a:lnSpc>
              <a:spcBef>
                <a:spcPts val="0"/>
              </a:spcBef>
              <a:spcAft>
                <a:spcPts val="0"/>
              </a:spcAft>
              <a:buSzPct val="100000"/>
              <a:buNone/>
              <a:defRPr sz="3733"/>
            </a:lvl9pPr>
          </a:lstStyle>
          <a:p>
            <a:r>
              <a:rPr lang="en-US" smtClean="0"/>
              <a:t>Click to edit Master subtitle style</a:t>
            </a:r>
            <a:endParaRPr/>
          </a:p>
        </p:txBody>
      </p:sp>
      <p:sp>
        <p:nvSpPr>
          <p:cNvPr id="14" name="Shape 14"/>
          <p:cNvSpPr txBox="1">
            <a:spLocks noGrp="1"/>
          </p:cNvSpPr>
          <p:nvPr>
            <p:ph type="sldNum" idx="12"/>
          </p:nvPr>
        </p:nvSpPr>
        <p:spPr>
          <a:xfrm>
            <a:off x="11296610" y="6217621"/>
            <a:ext cx="731599" cy="524800"/>
          </a:xfrm>
          <a:prstGeom prst="rect">
            <a:avLst/>
          </a:prstGeom>
          <a:noFill/>
          <a:ln>
            <a:noFill/>
          </a:ln>
        </p:spPr>
        <p:txBody>
          <a:bodyPr lIns="91425" tIns="91425" rIns="91425" bIns="91425" anchor="ctr" anchorCtr="0">
            <a:noAutofit/>
          </a:bodyPr>
          <a:lstStyle/>
          <a:p>
            <a:fld id="{F7E7484C-946C-1F44-8B13-E69C398B8F6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15601" y="593367"/>
            <a:ext cx="11360799" cy="763599"/>
          </a:xfrm>
          <a:prstGeom prst="rect">
            <a:avLst/>
          </a:prstGeom>
          <a:noFill/>
          <a:ln>
            <a:noFill/>
          </a:ln>
        </p:spPr>
        <p:txBody>
          <a:bodyPr lIns="91425" tIns="91425" rIns="91425" bIns="91425" anchor="ctr"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17" name="Shape 17"/>
          <p:cNvSpPr txBox="1">
            <a:spLocks noGrp="1"/>
          </p:cNvSpPr>
          <p:nvPr>
            <p:ph type="body" idx="1"/>
          </p:nvPr>
        </p:nvSpPr>
        <p:spPr>
          <a:xfrm>
            <a:off x="415601" y="1536633"/>
            <a:ext cx="11360799" cy="4555200"/>
          </a:xfrm>
          <a:prstGeom prst="rect">
            <a:avLst/>
          </a:prstGeom>
          <a:noFill/>
          <a:ln>
            <a:noFill/>
          </a:ln>
        </p:spPr>
        <p:txBody>
          <a:bodyPr lIns="91425" tIns="91425" rIns="91425" bIns="91425" anchor="ctr"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
        <p:nvSpPr>
          <p:cNvPr id="18" name="Shape 18"/>
          <p:cNvSpPr txBox="1">
            <a:spLocks noGrp="1"/>
          </p:cNvSpPr>
          <p:nvPr>
            <p:ph type="sldNum" idx="12"/>
          </p:nvPr>
        </p:nvSpPr>
        <p:spPr>
          <a:xfrm>
            <a:off x="11296610" y="6217621"/>
            <a:ext cx="731599" cy="524800"/>
          </a:xfrm>
          <a:prstGeom prst="rect">
            <a:avLst/>
          </a:prstGeom>
          <a:noFill/>
          <a:ln>
            <a:noFill/>
          </a:ln>
        </p:spPr>
        <p:txBody>
          <a:bodyPr lIns="91425" tIns="91425" rIns="91425" bIns="91425" anchor="ctr" anchorCtr="0">
            <a:noAutofit/>
          </a:bodyPr>
          <a:lstStyle/>
          <a:p>
            <a:fld id="{F7E7484C-946C-1F44-8B13-E69C398B8F6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5" Type="http://schemas.openxmlformats.org/officeDocument/2006/relationships/image" Target="NUL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p:nvPr/>
        </p:nvSpPr>
        <p:spPr>
          <a:xfrm>
            <a:off x="0" y="5803900"/>
            <a:ext cx="12192000" cy="1052800"/>
          </a:xfrm>
          <a:prstGeom prst="rect">
            <a:avLst/>
          </a:prstGeom>
          <a:solidFill>
            <a:schemeClr val="dk1"/>
          </a:solidFill>
          <a:ln>
            <a:noFill/>
          </a:ln>
        </p:spPr>
        <p:txBody>
          <a:bodyPr lIns="121900" tIns="60933" rIns="121900" bIns="60933" anchor="ctr" anchorCtr="0">
            <a:noAutofit/>
          </a:bodyPr>
          <a:lstStyle/>
          <a:p>
            <a:pPr marL="0" marR="0" lvl="0" indent="0" algn="ctr" rtl="0">
              <a:spcBef>
                <a:spcPts val="0"/>
              </a:spcBef>
              <a:buNone/>
            </a:pPr>
            <a:endParaRPr sz="2400" b="0" i="0" u="none" strike="noStrike" cap="none" baseline="0">
              <a:solidFill>
                <a:schemeClr val="lt1"/>
              </a:solidFill>
              <a:latin typeface="Calibri"/>
              <a:ea typeface="Calibri"/>
              <a:cs typeface="Calibri"/>
              <a:sym typeface="Calibri"/>
            </a:endParaRPr>
          </a:p>
        </p:txBody>
      </p:sp>
      <p:sp>
        <p:nvSpPr>
          <p:cNvPr id="6" name="Shape 6"/>
          <p:cNvSpPr/>
          <p:nvPr/>
        </p:nvSpPr>
        <p:spPr>
          <a:xfrm rot="10800000" flipH="1">
            <a:off x="0" y="5778501"/>
            <a:ext cx="12192000" cy="50799"/>
          </a:xfrm>
          <a:prstGeom prst="rect">
            <a:avLst/>
          </a:prstGeom>
          <a:solidFill>
            <a:srgbClr val="FFCC00"/>
          </a:solidFill>
          <a:ln>
            <a:noFill/>
          </a:ln>
        </p:spPr>
        <p:txBody>
          <a:bodyPr lIns="121900" tIns="60933" rIns="121900" bIns="60933" anchor="ctr" anchorCtr="0">
            <a:noAutofit/>
          </a:bodyPr>
          <a:lstStyle/>
          <a:p>
            <a:pPr marL="0" marR="0" lvl="0" indent="0" algn="ctr" rtl="0">
              <a:spcBef>
                <a:spcPts val="0"/>
              </a:spcBef>
              <a:buNone/>
            </a:pPr>
            <a:endParaRPr sz="2400" b="0" i="0" u="none" strike="noStrike" cap="none" baseline="0">
              <a:solidFill>
                <a:schemeClr val="dk1"/>
              </a:solidFill>
              <a:latin typeface="Calibri"/>
              <a:ea typeface="Calibri"/>
              <a:cs typeface="Calibri"/>
              <a:sym typeface="Calibri"/>
            </a:endParaRPr>
          </a:p>
        </p:txBody>
      </p:sp>
      <p:pic>
        <p:nvPicPr>
          <p:cNvPr id="7" name="Shape 7"/>
          <p:cNvPicPr preferRelativeResize="0"/>
          <p:nvPr/>
        </p:nvPicPr>
        <p:blipFill rotWithShape="1">
          <a:blip r:embed="rId5">
            <a:alphaModFix/>
          </a:blip>
          <a:srcRect/>
          <a:stretch/>
        </p:blipFill>
        <p:spPr>
          <a:xfrm>
            <a:off x="10934703" y="238127"/>
            <a:ext cx="748399" cy="748399"/>
          </a:xfrm>
          <a:prstGeom prst="rect">
            <a:avLst/>
          </a:prstGeom>
          <a:noFill/>
          <a:ln>
            <a:noFill/>
          </a:ln>
        </p:spPr>
      </p:pic>
      <p:pic>
        <p:nvPicPr>
          <p:cNvPr id="8" name="Shape 8"/>
          <p:cNvPicPr preferRelativeResize="0"/>
          <p:nvPr/>
        </p:nvPicPr>
        <p:blipFill rotWithShape="1">
          <a:blip r:embed="rId5">
            <a:alphaModFix/>
          </a:blip>
          <a:srcRect/>
          <a:stretch/>
        </p:blipFill>
        <p:spPr>
          <a:xfrm>
            <a:off x="9330267" y="6462029"/>
            <a:ext cx="2429600" cy="154799"/>
          </a:xfrm>
          <a:prstGeom prst="rect">
            <a:avLst/>
          </a:prstGeom>
          <a:noFill/>
          <a:ln>
            <a:noFill/>
          </a:ln>
        </p:spPr>
      </p:pic>
      <p:pic>
        <p:nvPicPr>
          <p:cNvPr id="9" name="Shape 9"/>
          <p:cNvPicPr preferRelativeResize="0"/>
          <p:nvPr/>
        </p:nvPicPr>
        <p:blipFill rotWithShape="1">
          <a:blip r:embed="rId5">
            <a:alphaModFix/>
          </a:blip>
          <a:srcRect/>
          <a:stretch/>
        </p:blipFill>
        <p:spPr>
          <a:xfrm>
            <a:off x="389469" y="6138309"/>
            <a:ext cx="2322400" cy="469999"/>
          </a:xfrm>
          <a:prstGeom prst="rect">
            <a:avLst/>
          </a:prstGeom>
          <a:noFill/>
          <a:ln>
            <a:noFill/>
          </a:ln>
        </p:spPr>
      </p:pic>
    </p:spTree>
    <p:extLst>
      <p:ext uri="{BB962C8B-B14F-4D97-AF65-F5344CB8AC3E}">
        <p14:creationId xmlns:p14="http://schemas.microsoft.com/office/powerpoint/2010/main" val="1254179992"/>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Lst>
  <p:txStyles>
    <p:title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1pPr>
      <a:lvl2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2pPr>
      <a:lvl3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3pPr>
      <a:lvl4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4pPr>
      <a:lvl5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5pPr>
      <a:lvl6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1pPr>
      <a:lvl2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2pPr>
      <a:lvl3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3pPr>
      <a:lvl4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4pPr>
      <a:lvl5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5pPr>
      <a:lvl6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3.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5.svg"/><Relationship Id="rId7" Type="http://schemas.openxmlformats.org/officeDocument/2006/relationships/image" Target="../media/image11.emf"/><Relationship Id="rId8" Type="http://schemas.openxmlformats.org/officeDocument/2006/relationships/image" Target="../media/image12.emf"/><Relationship Id="rId9" Type="http://schemas.openxmlformats.org/officeDocument/2006/relationships/image" Target="../media/image13.emf"/><Relationship Id="rId10" Type="http://schemas.openxmlformats.org/officeDocument/2006/relationships/image" Target="../media/image14.emf"/><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4.xml.rels><?xml version="1.0" encoding="UTF-8" standalone="yes"?>
<Relationships xmlns="http://schemas.openxmlformats.org/package/2006/relationships"><Relationship Id="rId6" Type="http://schemas.openxmlformats.org/officeDocument/2006/relationships/image" Target="../media/image15.svg"/><Relationship Id="rId7" Type="http://schemas.openxmlformats.org/officeDocument/2006/relationships/image" Target="../media/image15.emf"/><Relationship Id="rId8" Type="http://schemas.openxmlformats.org/officeDocument/2006/relationships/image" Target="../media/image16.png"/><Relationship Id="rId9" Type="http://schemas.openxmlformats.org/officeDocument/2006/relationships/image" Target="../media/image17.emf"/><Relationship Id="rId10" Type="http://schemas.openxmlformats.org/officeDocument/2006/relationships/image" Target="../media/image18.emf"/><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20.emf"/><Relationship Id="rId5" Type="http://schemas.openxmlformats.org/officeDocument/2006/relationships/image" Target="../media/image21.png"/><Relationship Id="rId6" Type="http://schemas.openxmlformats.org/officeDocument/2006/relationships/image" Target="../media/image22.emf"/><Relationship Id="rId7" Type="http://schemas.openxmlformats.org/officeDocument/2006/relationships/image" Target="../media/image23.emf"/><Relationship Id="rId8" Type="http://schemas.openxmlformats.org/officeDocument/2006/relationships/image" Target="../media/image24.png"/><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 Id="rId3" Type="http://schemas.openxmlformats.org/officeDocument/2006/relationships/image" Target="../media/image26.jpeg"/></Relationships>
</file>

<file path=ppt/slides/_rels/slide7.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5" Type="http://schemas.openxmlformats.org/officeDocument/2006/relationships/image" Target="../media/image30.jpeg"/><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74048" y="1341901"/>
            <a:ext cx="11360799" cy="2736799"/>
          </a:xfrm>
        </p:spPr>
        <p:txBody>
          <a:bodyPr anchor="ctr"/>
          <a:lstStyle/>
          <a:p>
            <a:pPr>
              <a:spcBef>
                <a:spcPts val="1800"/>
              </a:spcBef>
            </a:pPr>
            <a:r>
              <a:rPr lang="en-US" sz="5400" dirty="0" smtClean="0">
                <a:solidFill>
                  <a:srgbClr val="C00000"/>
                </a:solidFill>
              </a:rPr>
              <a:t>BME 790</a:t>
            </a:r>
            <a:r>
              <a:rPr lang="en-US" sz="4000" dirty="0"/>
              <a:t/>
            </a:r>
            <a:br>
              <a:rPr lang="en-US" sz="4000" dirty="0"/>
            </a:br>
            <a:r>
              <a:rPr lang="en-US" sz="3200" dirty="0" smtClean="0">
                <a:solidFill>
                  <a:schemeClr val="bg1">
                    <a:lumMod val="65000"/>
                  </a:schemeClr>
                </a:solidFill>
              </a:rPr>
              <a:t>Spring 2017</a:t>
            </a:r>
            <a:br>
              <a:rPr lang="en-US" sz="3200" dirty="0" smtClean="0">
                <a:solidFill>
                  <a:schemeClr val="bg1">
                    <a:lumMod val="65000"/>
                  </a:schemeClr>
                </a:solidFill>
              </a:rPr>
            </a:br>
            <a:r>
              <a:rPr lang="en-US" sz="3200" dirty="0" smtClean="0">
                <a:solidFill>
                  <a:schemeClr val="bg1">
                    <a:lumMod val="65000"/>
                  </a:schemeClr>
                </a:solidFill>
              </a:rPr>
              <a:t>Weekly Summary</a:t>
            </a:r>
            <a:endParaRPr lang="en-US" sz="3200" dirty="0">
              <a:solidFill>
                <a:schemeClr val="bg1">
                  <a:lumMod val="65000"/>
                </a:schemeClr>
              </a:solidFill>
            </a:endParaRPr>
          </a:p>
        </p:txBody>
      </p:sp>
      <p:sp>
        <p:nvSpPr>
          <p:cNvPr id="3" name="Subtitle 2"/>
          <p:cNvSpPr>
            <a:spLocks noGrp="1"/>
          </p:cNvSpPr>
          <p:nvPr>
            <p:ph type="subTitle" idx="1"/>
          </p:nvPr>
        </p:nvSpPr>
        <p:spPr>
          <a:xfrm>
            <a:off x="228600" y="4876800"/>
            <a:ext cx="11360799" cy="1399996"/>
          </a:xfrm>
        </p:spPr>
        <p:txBody>
          <a:bodyPr/>
          <a:lstStyle/>
          <a:p>
            <a:pPr algn="l"/>
            <a:r>
              <a:rPr lang="en-US" sz="2000" dirty="0" smtClean="0"/>
              <a:t>Author: Daniel A Hagen</a:t>
            </a:r>
          </a:p>
          <a:p>
            <a:pPr algn="l"/>
            <a:r>
              <a:rPr lang="en-US" sz="2000" dirty="0" smtClean="0"/>
              <a:t>Week: </a:t>
            </a:r>
            <a:r>
              <a:rPr lang="en-US" sz="2000" dirty="0" smtClean="0"/>
              <a:t>02/06/17-02/12/17</a:t>
            </a:r>
            <a:endParaRPr lang="en-US" sz="2000" dirty="0" smtClean="0"/>
          </a:p>
          <a:p>
            <a:pPr algn="l"/>
            <a:r>
              <a:rPr lang="en-US" sz="2000" dirty="0" smtClean="0">
                <a:latin typeface="+mn-lt"/>
              </a:rPr>
              <a:t>Relevant Topics: </a:t>
            </a:r>
            <a:r>
              <a:rPr lang="en-US" sz="2000" dirty="0">
                <a:latin typeface="+mn-lt"/>
              </a:rPr>
              <a:t>mobile articulated systems, </a:t>
            </a:r>
            <a:r>
              <a:rPr lang="en-US" sz="2000" dirty="0" smtClean="0">
                <a:latin typeface="+mn-lt"/>
              </a:rPr>
              <a:t>Jacobians, generalized </a:t>
            </a:r>
            <a:r>
              <a:rPr lang="en-US" sz="2000" dirty="0">
                <a:latin typeface="+mn-lt"/>
              </a:rPr>
              <a:t>body </a:t>
            </a:r>
            <a:r>
              <a:rPr lang="en-US" sz="2000" dirty="0" smtClean="0">
                <a:latin typeface="+mn-lt"/>
              </a:rPr>
              <a:t>frames</a:t>
            </a:r>
            <a:r>
              <a:rPr lang="en-US" sz="2000" dirty="0">
                <a:latin typeface="+mn-lt"/>
              </a:rPr>
              <a:t> </a:t>
            </a:r>
          </a:p>
          <a:p>
            <a:pPr algn="l"/>
            <a:r>
              <a:rPr lang="en-US" sz="2000" dirty="0">
                <a:latin typeface="Arial" charset="0"/>
                <a:ea typeface="Arial" charset="0"/>
                <a:cs typeface="Arial" charset="0"/>
              </a:rPr>
              <a:t> </a:t>
            </a:r>
          </a:p>
          <a:p>
            <a:pPr algn="l"/>
            <a:endParaRPr lang="en-US" sz="2000" dirty="0"/>
          </a:p>
        </p:txBody>
      </p:sp>
      <p:cxnSp>
        <p:nvCxnSpPr>
          <p:cNvPr id="5" name="Straight Connector 4"/>
          <p:cNvCxnSpPr/>
          <p:nvPr/>
        </p:nvCxnSpPr>
        <p:spPr>
          <a:xfrm>
            <a:off x="3149600" y="2609273"/>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593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a:xfrm>
            <a:off x="627674" y="4303412"/>
            <a:ext cx="7162800" cy="144177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1143000" y="2428351"/>
            <a:ext cx="5943600" cy="109326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378656" y="277091"/>
            <a:ext cx="6022144" cy="633088"/>
          </a:xfrm>
        </p:spPr>
        <p:txBody>
          <a:bodyPr/>
          <a:lstStyle/>
          <a:p>
            <a:pPr algn="l"/>
            <a:r>
              <a:rPr lang="en-US" dirty="0" smtClean="0"/>
              <a:t>Mobile Articulated Systems</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345999" y="1134954"/>
            <a:ext cx="7655001" cy="1200329"/>
          </a:xfrm>
          <a:prstGeom prst="rect">
            <a:avLst/>
          </a:prstGeom>
          <a:noFill/>
        </p:spPr>
        <p:txBody>
          <a:bodyPr wrap="square" rtlCol="0">
            <a:spAutoFit/>
          </a:bodyPr>
          <a:lstStyle/>
          <a:p>
            <a:pPr algn="just"/>
            <a:r>
              <a:rPr lang="en-US" dirty="0" smtClean="0">
                <a:solidFill>
                  <a:srgbClr val="000000"/>
                </a:solidFill>
              </a:rPr>
              <a:t>An </a:t>
            </a:r>
            <a:r>
              <a:rPr lang="en-US" dirty="0" smtClean="0">
                <a:solidFill>
                  <a:srgbClr val="C00000"/>
                </a:solidFill>
              </a:rPr>
              <a:t>articulated system </a:t>
            </a:r>
            <a:r>
              <a:rPr lang="en-US" dirty="0" smtClean="0">
                <a:solidFill>
                  <a:srgbClr val="000000"/>
                </a:solidFill>
              </a:rPr>
              <a:t>is </a:t>
            </a:r>
            <a:r>
              <a:rPr lang="en-US" i="1" dirty="0" smtClean="0">
                <a:solidFill>
                  <a:srgbClr val="000000"/>
                </a:solidFill>
              </a:rPr>
              <a:t>completely </a:t>
            </a:r>
            <a:r>
              <a:rPr lang="en-US" dirty="0" smtClean="0">
                <a:solidFill>
                  <a:srgbClr val="000000"/>
                </a:solidFill>
              </a:rPr>
              <a:t>defined by the </a:t>
            </a:r>
            <a:r>
              <a:rPr lang="en-US" dirty="0" smtClean="0">
                <a:solidFill>
                  <a:srgbClr val="C00000"/>
                </a:solidFill>
              </a:rPr>
              <a:t>location and orientation of its body frame</a:t>
            </a:r>
            <a:r>
              <a:rPr lang="en-US" dirty="0" smtClean="0">
                <a:solidFill>
                  <a:srgbClr val="000000"/>
                </a:solidFill>
              </a:rPr>
              <a:t> (i.e., its </a:t>
            </a:r>
            <a:r>
              <a:rPr lang="en-US" dirty="0" smtClean="0">
                <a:solidFill>
                  <a:srgbClr val="C00000"/>
                </a:solidFill>
              </a:rPr>
              <a:t>position </a:t>
            </a:r>
            <a:r>
              <a:rPr lang="mr-IN" dirty="0" smtClean="0">
                <a:solidFill>
                  <a:srgbClr val="C00000"/>
                </a:solidFill>
              </a:rPr>
              <a:t>–</a:t>
            </a:r>
            <a:r>
              <a:rPr lang="en-US" dirty="0" smtClean="0">
                <a:solidFill>
                  <a:srgbClr val="C00000"/>
                </a:solidFill>
              </a:rPr>
              <a:t> </a:t>
            </a:r>
            <a:r>
              <a:rPr lang="en-US" i="1" dirty="0" smtClean="0">
                <a:solidFill>
                  <a:srgbClr val="C00000"/>
                </a:solidFill>
                <a:latin typeface="Times New Roman" charset="0"/>
                <a:ea typeface="Times New Roman" charset="0"/>
                <a:cs typeface="Times New Roman" charset="0"/>
              </a:rPr>
              <a:t>g </a:t>
            </a:r>
            <a:r>
              <a:rPr lang="en-US" dirty="0" smtClean="0">
                <a:solidFill>
                  <a:srgbClr val="000000"/>
                </a:solidFill>
              </a:rPr>
              <a:t>) and the variable(s) that reflect the </a:t>
            </a:r>
            <a:r>
              <a:rPr lang="en-US" dirty="0" smtClean="0">
                <a:solidFill>
                  <a:srgbClr val="C00000"/>
                </a:solidFill>
              </a:rPr>
              <a:t>relative placement of the component rigid bodies </a:t>
            </a:r>
            <a:r>
              <a:rPr lang="en-US" dirty="0" err="1" smtClean="0">
                <a:solidFill>
                  <a:srgbClr val="000000"/>
                </a:solidFill>
              </a:rPr>
              <a:t>w.r.t</a:t>
            </a:r>
            <a:r>
              <a:rPr lang="en-US" dirty="0" smtClean="0">
                <a:solidFill>
                  <a:srgbClr val="000000"/>
                </a:solidFill>
              </a:rPr>
              <a:t>. the body frame (i.e., its </a:t>
            </a:r>
            <a:r>
              <a:rPr lang="en-US" dirty="0" smtClean="0">
                <a:solidFill>
                  <a:srgbClr val="C00000"/>
                </a:solidFill>
              </a:rPr>
              <a:t>shape </a:t>
            </a:r>
            <a:r>
              <a:rPr lang="mr-IN" dirty="0" smtClean="0">
                <a:solidFill>
                  <a:srgbClr val="C00000"/>
                </a:solidFill>
              </a:rPr>
              <a:t>–</a:t>
            </a:r>
            <a:r>
              <a:rPr lang="en-US" dirty="0" smtClean="0">
                <a:solidFill>
                  <a:srgbClr val="C00000"/>
                </a:solidFill>
              </a:rPr>
              <a:t> </a:t>
            </a:r>
            <a:r>
              <a:rPr lang="en-US" i="1" dirty="0" smtClean="0">
                <a:solidFill>
                  <a:srgbClr val="C00000"/>
                </a:solidFill>
                <a:latin typeface="Times New Roman" charset="0"/>
                <a:ea typeface="Times New Roman" charset="0"/>
                <a:cs typeface="Times New Roman" charset="0"/>
              </a:rPr>
              <a:t>r</a:t>
            </a:r>
            <a:r>
              <a:rPr lang="en-US" dirty="0" smtClean="0">
                <a:solidFill>
                  <a:srgbClr val="000000"/>
                </a:solidFill>
              </a:rPr>
              <a:t>). </a:t>
            </a:r>
            <a:endParaRPr lang="en-US" dirty="0" smtClean="0">
              <a:solidFill>
                <a:srgbClr val="000000"/>
              </a:solidFill>
            </a:endParaRPr>
          </a:p>
        </p:txBody>
      </p:sp>
      <p:pic>
        <p:nvPicPr>
          <p:cNvPr id="15" name="Picture 14"/>
          <p:cNvPicPr>
            <a:picLocks noChangeAspect="1"/>
          </p:cNvPicPr>
          <p:nvPr/>
        </p:nvPicPr>
        <p:blipFill>
          <a:blip r:embed="rId2"/>
          <a:stretch>
            <a:fillRect/>
          </a:stretch>
        </p:blipFill>
        <p:spPr>
          <a:xfrm>
            <a:off x="1543627" y="3034279"/>
            <a:ext cx="5245100" cy="359014"/>
          </a:xfrm>
          <a:prstGeom prst="rect">
            <a:avLst/>
          </a:prstGeom>
        </p:spPr>
      </p:pic>
      <p:pic>
        <p:nvPicPr>
          <p:cNvPr id="19" name="Picture 18"/>
          <p:cNvPicPr>
            <a:picLocks noChangeAspect="1"/>
          </p:cNvPicPr>
          <p:nvPr/>
        </p:nvPicPr>
        <p:blipFill rotWithShape="1">
          <a:blip r:embed="rId3"/>
          <a:srcRect t="45644"/>
          <a:stretch/>
        </p:blipFill>
        <p:spPr>
          <a:xfrm>
            <a:off x="4472150" y="2408174"/>
            <a:ext cx="1549602" cy="401330"/>
          </a:xfrm>
          <a:prstGeom prst="rect">
            <a:avLst/>
          </a:prstGeom>
        </p:spPr>
      </p:pic>
      <p:pic>
        <p:nvPicPr>
          <p:cNvPr id="22" name="Picture 21"/>
          <p:cNvPicPr>
            <a:picLocks noChangeAspect="1"/>
          </p:cNvPicPr>
          <p:nvPr/>
        </p:nvPicPr>
        <p:blipFill rotWithShape="1">
          <a:blip r:embed="rId4"/>
          <a:srcRect l="61484"/>
          <a:stretch/>
        </p:blipFill>
        <p:spPr>
          <a:xfrm>
            <a:off x="8741302" y="3424779"/>
            <a:ext cx="2216727" cy="2061621"/>
          </a:xfrm>
          <a:prstGeom prst="rect">
            <a:avLst/>
          </a:prstGeom>
        </p:spPr>
      </p:pic>
      <p:pic>
        <p:nvPicPr>
          <p:cNvPr id="25" name="Picture 24"/>
          <p:cNvPicPr>
            <a:picLocks noChangeAspect="1"/>
          </p:cNvPicPr>
          <p:nvPr/>
        </p:nvPicPr>
        <p:blipFill>
          <a:blip r:embed="rId5"/>
          <a:stretch>
            <a:fillRect/>
          </a:stretch>
        </p:blipFill>
        <p:spPr>
          <a:xfrm>
            <a:off x="1947606" y="2552040"/>
            <a:ext cx="1559546" cy="310085"/>
          </a:xfrm>
          <a:prstGeom prst="rect">
            <a:avLst/>
          </a:prstGeom>
        </p:spPr>
      </p:pic>
      <p:sp>
        <p:nvSpPr>
          <p:cNvPr id="26" name="TextBox 25"/>
          <p:cNvSpPr txBox="1"/>
          <p:nvPr/>
        </p:nvSpPr>
        <p:spPr>
          <a:xfrm>
            <a:off x="345999" y="3618068"/>
            <a:ext cx="7655001" cy="646331"/>
          </a:xfrm>
          <a:prstGeom prst="rect">
            <a:avLst/>
          </a:prstGeom>
          <a:noFill/>
        </p:spPr>
        <p:txBody>
          <a:bodyPr wrap="square" rtlCol="0">
            <a:spAutoFit/>
          </a:bodyPr>
          <a:lstStyle/>
          <a:p>
            <a:pPr algn="just"/>
            <a:r>
              <a:rPr lang="en-US" dirty="0" smtClean="0">
                <a:solidFill>
                  <a:srgbClr val="000000"/>
                </a:solidFill>
              </a:rPr>
              <a:t>The remaining frames (and therefore any point on a given rigid body) can then be defined by position and shape through the kinematic model.</a:t>
            </a:r>
            <a:endParaRPr lang="en-US" dirty="0" smtClean="0">
              <a:solidFill>
                <a:srgbClr val="000000"/>
              </a:solidFill>
            </a:endParaRPr>
          </a:p>
        </p:txBody>
      </p:sp>
      <p:pic>
        <p:nvPicPr>
          <p:cNvPr id="28" name="Picture 27"/>
          <p:cNvPicPr>
            <a:picLocks noChangeAspect="1"/>
          </p:cNvPicPr>
          <p:nvPr/>
        </p:nvPicPr>
        <p:blipFill rotWithShape="1">
          <a:blip r:embed="rId6"/>
          <a:srcRect r="46472"/>
          <a:stretch/>
        </p:blipFill>
        <p:spPr>
          <a:xfrm>
            <a:off x="8363765" y="1252479"/>
            <a:ext cx="3085473" cy="2064803"/>
          </a:xfrm>
          <a:prstGeom prst="rect">
            <a:avLst/>
          </a:prstGeom>
        </p:spPr>
      </p:pic>
      <p:pic>
        <p:nvPicPr>
          <p:cNvPr id="29" name="Picture 28"/>
          <p:cNvPicPr>
            <a:picLocks noChangeAspect="1"/>
          </p:cNvPicPr>
          <p:nvPr/>
        </p:nvPicPr>
        <p:blipFill>
          <a:blip r:embed="rId7"/>
          <a:stretch>
            <a:fillRect/>
          </a:stretch>
        </p:blipFill>
        <p:spPr>
          <a:xfrm>
            <a:off x="838200" y="4297056"/>
            <a:ext cx="6741748" cy="1415475"/>
          </a:xfrm>
          <a:prstGeom prst="rect">
            <a:avLst/>
          </a:prstGeom>
        </p:spPr>
      </p:pic>
    </p:spTree>
    <p:extLst>
      <p:ext uri="{BB962C8B-B14F-4D97-AF65-F5344CB8AC3E}">
        <p14:creationId xmlns:p14="http://schemas.microsoft.com/office/powerpoint/2010/main" val="273949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8307331" y="3201677"/>
            <a:ext cx="3808469" cy="14724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378656" y="277091"/>
            <a:ext cx="6250744" cy="633088"/>
          </a:xfrm>
        </p:spPr>
        <p:txBody>
          <a:bodyPr/>
          <a:lstStyle/>
          <a:p>
            <a:pPr algn="l"/>
            <a:r>
              <a:rPr lang="en-US" dirty="0" smtClean="0"/>
              <a:t>Jacobians</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8" name="TextBox 7"/>
              <p:cNvSpPr txBox="1"/>
              <p:nvPr/>
            </p:nvSpPr>
            <p:spPr>
              <a:xfrm>
                <a:off x="239487" y="990600"/>
                <a:ext cx="5800470" cy="1754326"/>
              </a:xfrm>
              <a:prstGeom prst="rect">
                <a:avLst/>
              </a:prstGeom>
              <a:noFill/>
            </p:spPr>
            <p:txBody>
              <a:bodyPr wrap="square" rtlCol="0">
                <a:spAutoFit/>
              </a:bodyPr>
              <a:lstStyle/>
              <a:p>
                <a:pPr algn="just"/>
                <a:r>
                  <a:rPr lang="en-US" dirty="0" smtClean="0">
                    <a:solidFill>
                      <a:srgbClr val="000000"/>
                    </a:solidFill>
                  </a:rPr>
                  <a:t>The </a:t>
                </a:r>
                <a:r>
                  <a:rPr lang="en-US" dirty="0" smtClean="0">
                    <a:solidFill>
                      <a:srgbClr val="C00000"/>
                    </a:solidFill>
                  </a:rPr>
                  <a:t>forward kinematic model</a:t>
                </a:r>
                <a:r>
                  <a:rPr lang="en-US" dirty="0" smtClean="0">
                    <a:solidFill>
                      <a:srgbClr val="000000"/>
                    </a:solidFill>
                  </a:rPr>
                  <a:t>, in addition for mapping the configuration of a system to its physical position, </a:t>
                </a:r>
                <a:r>
                  <a:rPr lang="en-US" dirty="0" smtClean="0">
                    <a:solidFill>
                      <a:srgbClr val="C00000"/>
                    </a:solidFill>
                  </a:rPr>
                  <a:t>can relate the system’s physical and configuration space velocities</a:t>
                </a:r>
                <a:r>
                  <a:rPr lang="en-US" dirty="0" smtClean="0">
                    <a:solidFill>
                      <a:srgbClr val="000000"/>
                    </a:solidFill>
                  </a:rPr>
                  <a:t> -  this is accomplished through the </a:t>
                </a:r>
                <a:r>
                  <a:rPr lang="en-US" dirty="0" smtClean="0">
                    <a:solidFill>
                      <a:srgbClr val="C00000"/>
                    </a:solidFill>
                  </a:rPr>
                  <a:t>Jacobian</a:t>
                </a:r>
                <a:r>
                  <a:rPr lang="en-US" dirty="0" smtClean="0">
                    <a:solidFill>
                      <a:srgbClr val="000000"/>
                    </a:solidFill>
                  </a:rPr>
                  <a:t>. Let </a:t>
                </a:r>
                <a14:m>
                  <m:oMath xmlns:m="http://schemas.openxmlformats.org/officeDocument/2006/math">
                    <m:r>
                      <a:rPr lang="en-US" b="0" i="1" smtClean="0">
                        <a:solidFill>
                          <a:srgbClr val="000000"/>
                        </a:solidFill>
                        <a:latin typeface="Cambria Math" charset="0"/>
                      </a:rPr>
                      <m:t>𝑔</m:t>
                    </m:r>
                    <m:r>
                      <a:rPr lang="en-US" b="0" i="1" smtClean="0">
                        <a:solidFill>
                          <a:srgbClr val="000000"/>
                        </a:solidFill>
                        <a:latin typeface="Cambria Math" charset="0"/>
                      </a:rPr>
                      <m:t>∈</m:t>
                    </m:r>
                    <m:r>
                      <a:rPr lang="en-US" b="0" i="1" smtClean="0">
                        <a:solidFill>
                          <a:srgbClr val="000000"/>
                        </a:solidFill>
                        <a:latin typeface="Cambria Math" charset="0"/>
                      </a:rPr>
                      <m:t>𝐺</m:t>
                    </m:r>
                  </m:oMath>
                </a14:m>
                <a:r>
                  <a:rPr lang="en-US" dirty="0" smtClean="0">
                    <a:solidFill>
                      <a:srgbClr val="000000"/>
                    </a:solidFill>
                  </a:rPr>
                  <a:t> be the </a:t>
                </a:r>
                <a:r>
                  <a:rPr lang="en-US" i="1" dirty="0" smtClean="0">
                    <a:solidFill>
                      <a:srgbClr val="000000"/>
                    </a:solidFill>
                  </a:rPr>
                  <a:t>forward kinematic map</a:t>
                </a:r>
                <a:r>
                  <a:rPr lang="en-US" dirty="0" smtClean="0">
                    <a:solidFill>
                      <a:srgbClr val="000000"/>
                    </a:solidFill>
                  </a:rPr>
                  <a:t>. Then,</a:t>
                </a:r>
                <a:endParaRPr lang="en-US" dirty="0">
                  <a:solidFill>
                    <a:srgbClr val="000000"/>
                  </a:solidFill>
                </a:endParaRPr>
              </a:p>
            </p:txBody>
          </p:sp>
        </mc:Choice>
        <mc:Fallback>
          <p:sp>
            <p:nvSpPr>
              <p:cNvPr id="8" name="TextBox 7"/>
              <p:cNvSpPr txBox="1">
                <a:spLocks noRot="1" noChangeAspect="1" noMove="1" noResize="1" noEditPoints="1" noAdjustHandles="1" noChangeArrowheads="1" noChangeShapeType="1" noTextEdit="1"/>
              </p:cNvSpPr>
              <p:nvPr/>
            </p:nvSpPr>
            <p:spPr>
              <a:xfrm>
                <a:off x="239487" y="990600"/>
                <a:ext cx="5800470" cy="1754326"/>
              </a:xfrm>
              <a:prstGeom prst="rect">
                <a:avLst/>
              </a:prstGeom>
              <a:blipFill rotWithShape="0">
                <a:blip r:embed="rId2"/>
                <a:stretch>
                  <a:fillRect l="-840" t="-2091" r="-840" b="-4530"/>
                </a:stretch>
              </a:blipFill>
            </p:spPr>
            <p:txBody>
              <a:bodyPr/>
              <a:lstStyle/>
              <a:p>
                <a:r>
                  <a:rPr lang="en-US">
                    <a:noFill/>
                  </a:rPr>
                  <a:t> </a:t>
                </a:r>
              </a:p>
            </p:txBody>
          </p:sp>
        </mc:Fallback>
      </mc:AlternateContent>
      <p:pic>
        <p:nvPicPr>
          <p:cNvPr id="5" name="Picture 4"/>
          <p:cNvPicPr>
            <a:picLocks noChangeAspect="1"/>
          </p:cNvPicPr>
          <p:nvPr/>
        </p:nvPicPr>
        <p:blipFill>
          <a:blip r:embed="rId3"/>
          <a:stretch>
            <a:fillRect/>
          </a:stretch>
        </p:blipFill>
        <p:spPr>
          <a:xfrm>
            <a:off x="1918230" y="2514600"/>
            <a:ext cx="2291284" cy="611500"/>
          </a:xfrm>
          <a:prstGeom prst="rect">
            <a:avLst/>
          </a:prstGeom>
        </p:spPr>
      </p:pic>
      <p:sp>
        <p:nvSpPr>
          <p:cNvPr id="11" name="TextBox 10"/>
          <p:cNvSpPr txBox="1"/>
          <p:nvPr/>
        </p:nvSpPr>
        <p:spPr>
          <a:xfrm>
            <a:off x="228600" y="3155510"/>
            <a:ext cx="5800470" cy="1200329"/>
          </a:xfrm>
          <a:prstGeom prst="rect">
            <a:avLst/>
          </a:prstGeom>
          <a:noFill/>
        </p:spPr>
        <p:txBody>
          <a:bodyPr wrap="square" rtlCol="0">
            <a:spAutoFit/>
          </a:bodyPr>
          <a:lstStyle/>
          <a:p>
            <a:pPr algn="just">
              <a:spcAft>
                <a:spcPts val="600"/>
              </a:spcAft>
            </a:pPr>
            <a:r>
              <a:rPr lang="en-US" dirty="0" smtClean="0">
                <a:solidFill>
                  <a:srgbClr val="000000"/>
                </a:solidFill>
              </a:rPr>
              <a:t>is the Jacobian of the system. Discussed now are two ways in which the Jacobian can be found; differentiation of the kinematic map &amp; by finding the Jacobian of </a:t>
            </a:r>
            <a:r>
              <a:rPr lang="en-US" dirty="0" smtClean="0">
                <a:solidFill>
                  <a:srgbClr val="000000"/>
                </a:solidFill>
              </a:rPr>
              <a:t>each individual joint. </a:t>
            </a:r>
          </a:p>
        </p:txBody>
      </p:sp>
      <p:cxnSp>
        <p:nvCxnSpPr>
          <p:cNvPr id="12" name="Straight Connector 11"/>
          <p:cNvCxnSpPr/>
          <p:nvPr/>
        </p:nvCxnSpPr>
        <p:spPr>
          <a:xfrm>
            <a:off x="6109230" y="1069771"/>
            <a:ext cx="0" cy="4598925"/>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6185430" y="990600"/>
            <a:ext cx="5800470" cy="369332"/>
          </a:xfrm>
          <a:prstGeom prst="rect">
            <a:avLst/>
          </a:prstGeom>
          <a:noFill/>
        </p:spPr>
        <p:txBody>
          <a:bodyPr wrap="square" rtlCol="0">
            <a:spAutoFit/>
          </a:bodyPr>
          <a:lstStyle/>
          <a:p>
            <a:pPr algn="just"/>
            <a:r>
              <a:rPr lang="en-US" dirty="0" smtClean="0">
                <a:solidFill>
                  <a:srgbClr val="000000"/>
                </a:solidFill>
              </a:rPr>
              <a:t>Therefore, the Jacobian through differentiation is: </a:t>
            </a:r>
            <a:endParaRPr lang="en-US" dirty="0">
              <a:solidFill>
                <a:srgbClr val="000000"/>
              </a:solidFill>
            </a:endParaRPr>
          </a:p>
        </p:txBody>
      </p:sp>
      <mc:AlternateContent xmlns:mc="http://schemas.openxmlformats.org/markup-compatibility/2006">
        <mc:Choice xmlns:a14="http://schemas.microsoft.com/office/drawing/2010/main" Requires="a14">
          <p:sp>
            <p:nvSpPr>
              <p:cNvPr id="15" name="TextBox 14"/>
              <p:cNvSpPr txBox="1"/>
              <p:nvPr/>
            </p:nvSpPr>
            <p:spPr>
              <a:xfrm>
                <a:off x="2947267" y="4426877"/>
                <a:ext cx="2996333" cy="1309141"/>
              </a:xfrm>
              <a:prstGeom prst="rect">
                <a:avLst/>
              </a:prstGeom>
              <a:solidFill>
                <a:schemeClr val="bg1">
                  <a:lumMod val="85000"/>
                </a:schemeClr>
              </a:solidFill>
            </p:spPr>
            <p:txBody>
              <a:bodyPr wrap="none" lIns="91440" tIns="91440" rIns="91440" bIns="91440" rtlCol="0" anchor="ctr">
                <a:spAutoFit/>
              </a:bodyPr>
              <a:lstStyle/>
              <a:p>
                <a:pPr/>
                <a:r>
                  <a:rPr lang="en-US" sz="1400" dirty="0" smtClean="0">
                    <a:solidFill>
                      <a:srgbClr val="C00000"/>
                    </a:solidFill>
                    <a:latin typeface="Times New Roman" charset="0"/>
                    <a:ea typeface="Times New Roman" charset="0"/>
                    <a:cs typeface="Times New Roman" charset="0"/>
                  </a:rPr>
                  <a:t>Recall,</a:t>
                </a:r>
                <a:endParaRPr lang="en-US" sz="1400" dirty="0">
                  <a:solidFill>
                    <a:srgbClr val="C00000"/>
                  </a:solidFill>
                  <a:latin typeface="Times New Roman" charset="0"/>
                  <a:ea typeface="Times New Roman" charset="0"/>
                  <a:cs typeface="Times New Roman" charset="0"/>
                </a:endParaRPr>
              </a:p>
              <a:p>
                <a:pPr algn="ctr"/>
                <a14:m>
                  <m:oMathPara xmlns:m="http://schemas.openxmlformats.org/officeDocument/2006/math">
                    <m:oMathParaPr>
                      <m:jc m:val="center"/>
                    </m:oMathParaPr>
                    <m:oMath xmlns:m="http://schemas.openxmlformats.org/officeDocument/2006/math">
                      <m:sSub>
                        <m:sSubPr>
                          <m:ctrlPr>
                            <a:rPr lang="en-US" sz="1400" b="1" i="1" smtClean="0">
                              <a:solidFill>
                                <a:srgbClr val="C00000"/>
                              </a:solidFill>
                              <a:latin typeface="Cambria Math" charset="0"/>
                            </a:rPr>
                          </m:ctrlPr>
                        </m:sSubPr>
                        <m:e>
                          <m:r>
                            <a:rPr lang="en-US" sz="1400" b="1" i="1" smtClean="0">
                              <a:solidFill>
                                <a:srgbClr val="C00000"/>
                              </a:solidFill>
                              <a:latin typeface="Cambria Math" panose="02040503050406030204" pitchFamily="18" charset="0"/>
                            </a:rPr>
                            <m:t>𝒉</m:t>
                          </m:r>
                        </m:e>
                        <m:sub>
                          <m:r>
                            <a:rPr lang="en-US" sz="1400" b="1" i="1" smtClean="0">
                              <a:solidFill>
                                <a:srgbClr val="C00000"/>
                              </a:solidFill>
                              <a:latin typeface="Cambria Math" panose="02040503050406030204" pitchFamily="18" charset="0"/>
                            </a:rPr>
                            <m:t>𝟐</m:t>
                          </m:r>
                        </m:sub>
                      </m:sSub>
                      <m:r>
                        <a:rPr lang="en-US" sz="1400" b="1" i="1" smtClean="0">
                          <a:latin typeface="Cambria Math" panose="02040503050406030204" pitchFamily="18" charset="0"/>
                        </a:rPr>
                        <m:t>= </m:t>
                      </m:r>
                      <m:d>
                        <m:dPr>
                          <m:ctrlPr>
                            <a:rPr lang="en-US" sz="1400" b="1" i="1" smtClean="0">
                              <a:latin typeface="Cambria Math" charset="0"/>
                            </a:rPr>
                          </m:ctrlPr>
                        </m:dPr>
                        <m:e>
                          <m:eqArr>
                            <m:eqArrPr>
                              <m:ctrlPr>
                                <a:rPr lang="en-US" sz="1400" i="1">
                                  <a:solidFill>
                                    <a:srgbClr val="C00000"/>
                                  </a:solidFill>
                                  <a:latin typeface="Cambria Math" charset="0"/>
                                </a:rPr>
                              </m:ctrlPr>
                            </m:eqArrPr>
                            <m:e>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   </m:t>
                                  </m:r>
                                  <m:r>
                                    <a:rPr lang="en-US" sz="1400" i="1">
                                      <a:solidFill>
                                        <a:srgbClr val="C00000"/>
                                      </a:solidFill>
                                      <a:latin typeface="Cambria Math" panose="02040503050406030204" pitchFamily="18" charset="0"/>
                                    </a:rPr>
                                    <m:t>𝑙</m:t>
                                  </m:r>
                                </m:e>
                                <m:sub>
                                  <m:r>
                                    <a:rPr lang="en-US" sz="1400" i="1">
                                      <a:solidFill>
                                        <a:srgbClr val="C00000"/>
                                      </a:solidFill>
                                      <a:latin typeface="Cambria Math" panose="02040503050406030204" pitchFamily="18" charset="0"/>
                                    </a:rPr>
                                    <m:t>1</m:t>
                                  </m:r>
                                </m:sub>
                              </m:sSub>
                              <m:r>
                                <a:rPr lang="en-US" sz="1400" i="1">
                                  <a:solidFill>
                                    <a:srgbClr val="C00000"/>
                                  </a:solidFill>
                                  <a:latin typeface="Cambria Math" panose="02040503050406030204" pitchFamily="18" charset="0"/>
                                </a:rPr>
                                <m:t>𝑐𝑜𝑠</m:t>
                              </m:r>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𝜃</m:t>
                                  </m:r>
                                </m:e>
                                <m:sub>
                                  <m:r>
                                    <a:rPr lang="en-US" sz="1400" i="1">
                                      <a:solidFill>
                                        <a:srgbClr val="C00000"/>
                                      </a:solidFill>
                                      <a:latin typeface="Cambria Math" panose="02040503050406030204" pitchFamily="18" charset="0"/>
                                    </a:rPr>
                                    <m:t>1</m:t>
                                  </m:r>
                                </m:sub>
                              </m:sSub>
                              <m:r>
                                <a:rPr lang="en-US" sz="1400" i="1">
                                  <a:solidFill>
                                    <a:srgbClr val="C00000"/>
                                  </a:solidFill>
                                  <a:latin typeface="Cambria Math" panose="02040503050406030204" pitchFamily="18" charset="0"/>
                                </a:rPr>
                                <m:t>+</m:t>
                              </m:r>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𝑙</m:t>
                                  </m:r>
                                </m:e>
                                <m:sub>
                                  <m:r>
                                    <a:rPr lang="en-US" sz="1400" i="1">
                                      <a:solidFill>
                                        <a:srgbClr val="C00000"/>
                                      </a:solidFill>
                                      <a:latin typeface="Cambria Math" panose="02040503050406030204" pitchFamily="18" charset="0"/>
                                    </a:rPr>
                                    <m:t>2</m:t>
                                  </m:r>
                                </m:sub>
                              </m:sSub>
                              <m:r>
                                <a:rPr lang="en-US" sz="1400" i="1">
                                  <a:solidFill>
                                    <a:srgbClr val="C00000"/>
                                  </a:solidFill>
                                  <a:latin typeface="Cambria Math" panose="02040503050406030204" pitchFamily="18" charset="0"/>
                                </a:rPr>
                                <m:t>𝑐𝑜𝑠</m:t>
                              </m:r>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m:t>
                                  </m:r>
                                  <m:r>
                                    <a:rPr lang="en-US" sz="1400" i="1">
                                      <a:solidFill>
                                        <a:srgbClr val="C00000"/>
                                      </a:solidFill>
                                      <a:latin typeface="Cambria Math" panose="02040503050406030204" pitchFamily="18" charset="0"/>
                                    </a:rPr>
                                    <m:t>𝜃</m:t>
                                  </m:r>
                                </m:e>
                                <m:sub>
                                  <m:r>
                                    <a:rPr lang="en-US" sz="1400" i="1">
                                      <a:solidFill>
                                        <a:srgbClr val="C00000"/>
                                      </a:solidFill>
                                      <a:latin typeface="Cambria Math" panose="02040503050406030204" pitchFamily="18" charset="0"/>
                                    </a:rPr>
                                    <m:t>1</m:t>
                                  </m:r>
                                </m:sub>
                              </m:sSub>
                              <m:r>
                                <a:rPr lang="en-US" sz="1400" i="1">
                                  <a:solidFill>
                                    <a:srgbClr val="C00000"/>
                                  </a:solidFill>
                                  <a:latin typeface="Cambria Math" panose="02040503050406030204" pitchFamily="18" charset="0"/>
                                </a:rPr>
                                <m:t>+</m:t>
                              </m:r>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𝜃</m:t>
                                  </m:r>
                                </m:e>
                                <m:sub>
                                  <m:r>
                                    <a:rPr lang="en-US" sz="1400" i="1">
                                      <a:solidFill>
                                        <a:srgbClr val="C00000"/>
                                      </a:solidFill>
                                      <a:latin typeface="Cambria Math" panose="02040503050406030204" pitchFamily="18" charset="0"/>
                                    </a:rPr>
                                    <m:t>2</m:t>
                                  </m:r>
                                </m:sub>
                              </m:sSub>
                              <m:r>
                                <a:rPr lang="en-US" sz="1400" i="1">
                                  <a:solidFill>
                                    <a:srgbClr val="C00000"/>
                                  </a:solidFill>
                                  <a:latin typeface="Cambria Math" panose="02040503050406030204" pitchFamily="18" charset="0"/>
                                </a:rPr>
                                <m:t>)</m:t>
                              </m:r>
                            </m:e>
                            <m:e>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𝑙</m:t>
                                  </m:r>
                                </m:e>
                                <m:sub>
                                  <m:r>
                                    <a:rPr lang="en-US" sz="1400" i="1">
                                      <a:solidFill>
                                        <a:srgbClr val="C00000"/>
                                      </a:solidFill>
                                      <a:latin typeface="Cambria Math" panose="02040503050406030204" pitchFamily="18" charset="0"/>
                                    </a:rPr>
                                    <m:t>1</m:t>
                                  </m:r>
                                </m:sub>
                              </m:sSub>
                              <m:r>
                                <a:rPr lang="en-US" sz="1400" i="1">
                                  <a:solidFill>
                                    <a:srgbClr val="C00000"/>
                                  </a:solidFill>
                                  <a:latin typeface="Cambria Math" panose="02040503050406030204" pitchFamily="18" charset="0"/>
                                </a:rPr>
                                <m:t>𝑠𝑖𝑛</m:t>
                              </m:r>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𝜃</m:t>
                                  </m:r>
                                </m:e>
                                <m:sub>
                                  <m:r>
                                    <a:rPr lang="en-US" sz="1400" i="1">
                                      <a:solidFill>
                                        <a:srgbClr val="C00000"/>
                                      </a:solidFill>
                                      <a:latin typeface="Cambria Math" panose="02040503050406030204" pitchFamily="18" charset="0"/>
                                    </a:rPr>
                                    <m:t>1</m:t>
                                  </m:r>
                                </m:sub>
                              </m:sSub>
                              <m:r>
                                <a:rPr lang="en-US" sz="1400" i="1">
                                  <a:solidFill>
                                    <a:srgbClr val="C00000"/>
                                  </a:solidFill>
                                  <a:latin typeface="Cambria Math" panose="02040503050406030204" pitchFamily="18" charset="0"/>
                                </a:rPr>
                                <m:t>+</m:t>
                              </m:r>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𝑙</m:t>
                                  </m:r>
                                </m:e>
                                <m:sub>
                                  <m:r>
                                    <a:rPr lang="en-US" sz="1400" i="1">
                                      <a:solidFill>
                                        <a:srgbClr val="C00000"/>
                                      </a:solidFill>
                                      <a:latin typeface="Cambria Math" panose="02040503050406030204" pitchFamily="18" charset="0"/>
                                    </a:rPr>
                                    <m:t>2</m:t>
                                  </m:r>
                                </m:sub>
                              </m:sSub>
                              <m:r>
                                <a:rPr lang="en-US" sz="1400" i="1">
                                  <a:solidFill>
                                    <a:srgbClr val="C00000"/>
                                  </a:solidFill>
                                  <a:latin typeface="Cambria Math" panose="02040503050406030204" pitchFamily="18" charset="0"/>
                                </a:rPr>
                                <m:t>𝑠𝑖𝑛</m:t>
                              </m:r>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m:t>
                                  </m:r>
                                  <m:r>
                                    <a:rPr lang="en-US" sz="1400" i="1">
                                      <a:solidFill>
                                        <a:srgbClr val="C00000"/>
                                      </a:solidFill>
                                      <a:latin typeface="Cambria Math" panose="02040503050406030204" pitchFamily="18" charset="0"/>
                                    </a:rPr>
                                    <m:t>𝜃</m:t>
                                  </m:r>
                                </m:e>
                                <m:sub>
                                  <m:r>
                                    <a:rPr lang="en-US" sz="1400" i="1">
                                      <a:solidFill>
                                        <a:srgbClr val="C00000"/>
                                      </a:solidFill>
                                      <a:latin typeface="Cambria Math" panose="02040503050406030204" pitchFamily="18" charset="0"/>
                                    </a:rPr>
                                    <m:t>1</m:t>
                                  </m:r>
                                </m:sub>
                              </m:sSub>
                              <m:r>
                                <a:rPr lang="en-US" sz="1400" i="1">
                                  <a:solidFill>
                                    <a:srgbClr val="C00000"/>
                                  </a:solidFill>
                                  <a:latin typeface="Cambria Math" panose="02040503050406030204" pitchFamily="18" charset="0"/>
                                </a:rPr>
                                <m:t>+</m:t>
                              </m:r>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𝜃</m:t>
                                  </m:r>
                                </m:e>
                                <m:sub>
                                  <m:r>
                                    <a:rPr lang="en-US" sz="1400" i="1">
                                      <a:solidFill>
                                        <a:srgbClr val="C00000"/>
                                      </a:solidFill>
                                      <a:latin typeface="Cambria Math" panose="02040503050406030204" pitchFamily="18" charset="0"/>
                                    </a:rPr>
                                    <m:t>2</m:t>
                                  </m:r>
                                </m:sub>
                              </m:sSub>
                              <m:r>
                                <a:rPr lang="en-US" sz="1400" i="1">
                                  <a:solidFill>
                                    <a:srgbClr val="C00000"/>
                                  </a:solidFill>
                                  <a:latin typeface="Cambria Math" panose="02040503050406030204" pitchFamily="18" charset="0"/>
                                </a:rPr>
                                <m:t>)</m:t>
                              </m:r>
                            </m:e>
                            <m:e>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𝜃</m:t>
                                  </m:r>
                                </m:e>
                                <m:sub>
                                  <m:r>
                                    <a:rPr lang="en-US" sz="1400" i="1">
                                      <a:solidFill>
                                        <a:srgbClr val="C00000"/>
                                      </a:solidFill>
                                      <a:latin typeface="Cambria Math" panose="02040503050406030204" pitchFamily="18" charset="0"/>
                                    </a:rPr>
                                    <m:t>1</m:t>
                                  </m:r>
                                </m:sub>
                              </m:sSub>
                              <m:r>
                                <a:rPr lang="en-US" sz="1400" i="1">
                                  <a:solidFill>
                                    <a:srgbClr val="C00000"/>
                                  </a:solidFill>
                                  <a:latin typeface="Cambria Math" panose="02040503050406030204" pitchFamily="18" charset="0"/>
                                </a:rPr>
                                <m:t>+</m:t>
                              </m:r>
                              <m:sSub>
                                <m:sSubPr>
                                  <m:ctrlPr>
                                    <a:rPr lang="en-US" sz="1400" i="1">
                                      <a:solidFill>
                                        <a:srgbClr val="C00000"/>
                                      </a:solidFill>
                                      <a:latin typeface="Cambria Math" charset="0"/>
                                    </a:rPr>
                                  </m:ctrlPr>
                                </m:sSubPr>
                                <m:e>
                                  <m:r>
                                    <a:rPr lang="en-US" sz="1400" i="1">
                                      <a:solidFill>
                                        <a:srgbClr val="C00000"/>
                                      </a:solidFill>
                                      <a:latin typeface="Cambria Math" panose="02040503050406030204" pitchFamily="18" charset="0"/>
                                    </a:rPr>
                                    <m:t>𝜃</m:t>
                                  </m:r>
                                </m:e>
                                <m:sub>
                                  <m:r>
                                    <a:rPr lang="en-US" sz="1400" i="1">
                                      <a:solidFill>
                                        <a:srgbClr val="C00000"/>
                                      </a:solidFill>
                                      <a:latin typeface="Cambria Math" panose="02040503050406030204" pitchFamily="18" charset="0"/>
                                    </a:rPr>
                                    <m:t>2</m:t>
                                  </m:r>
                                </m:sub>
                              </m:sSub>
                            </m:e>
                          </m:eqArr>
                        </m:e>
                      </m:d>
                    </m:oMath>
                  </m:oMathPara>
                </a14:m>
                <a:endParaRPr lang="en-US" sz="1400" b="1" i="1" dirty="0" smtClean="0"/>
              </a:p>
              <a:p>
                <a:pPr algn="r"/>
                <a:r>
                  <a:rPr lang="en-US" sz="1400" dirty="0">
                    <a:solidFill>
                      <a:srgbClr val="C00000"/>
                    </a:solidFill>
                  </a:rPr>
                  <a:t>t</a:t>
                </a:r>
                <a:r>
                  <a:rPr lang="en-US" sz="1400" dirty="0" smtClean="0">
                    <a:solidFill>
                      <a:srgbClr val="C00000"/>
                    </a:solidFill>
                  </a:rPr>
                  <a:t>hrough the kinematic model.</a:t>
                </a:r>
                <a:endParaRPr lang="en-US" sz="1400" dirty="0">
                  <a:solidFill>
                    <a:srgbClr val="C00000"/>
                  </a:solidFill>
                </a:endParaRPr>
              </a:p>
            </p:txBody>
          </p:sp>
        </mc:Choice>
        <mc:Fallback>
          <p:sp>
            <p:nvSpPr>
              <p:cNvPr id="15" name="TextBox 14"/>
              <p:cNvSpPr txBox="1">
                <a:spLocks noRot="1" noChangeAspect="1" noMove="1" noResize="1" noEditPoints="1" noAdjustHandles="1" noChangeArrowheads="1" noChangeShapeType="1" noTextEdit="1"/>
              </p:cNvSpPr>
              <p:nvPr/>
            </p:nvSpPr>
            <p:spPr>
              <a:xfrm>
                <a:off x="2947267" y="4426877"/>
                <a:ext cx="2996333" cy="1309141"/>
              </a:xfrm>
              <a:prstGeom prst="rect">
                <a:avLst/>
              </a:prstGeom>
              <a:blipFill rotWithShape="0">
                <a:blip r:embed="rId4"/>
                <a:stretch>
                  <a:fillRect l="-610" r="-407" b="-930"/>
                </a:stretch>
              </a:blipFill>
            </p:spPr>
            <p:txBody>
              <a:bodyPr/>
              <a:lstStyle/>
              <a:p>
                <a:r>
                  <a:rPr lang="en-US">
                    <a:noFill/>
                  </a:rPr>
                  <a:t> </a:t>
                </a:r>
              </a:p>
            </p:txBody>
          </p:sp>
        </mc:Fallback>
      </mc:AlternateContent>
      <p:pic>
        <p:nvPicPr>
          <p:cNvPr id="16" name="Graphic 5"/>
          <p:cNvPicPr>
            <a:picLocks noChangeAspect="1"/>
          </p:cNvPicPr>
          <p:nvPr/>
        </p:nvPicPr>
        <p:blipFill>
          <a:blip r:embed="rId5">
            <a:extLst>
              <a:ext uri="{96DAC541-7B7A-43D3-8B79-37D633B846F1}">
                <asvg:svgBlip xmlns:asvg="http://schemas.microsoft.com/office/drawing/2016/SVG/main" xmlns="" r:embed="rId6"/>
              </a:ext>
            </a:extLst>
          </a:blip>
          <a:stretch>
            <a:fillRect/>
          </a:stretch>
        </p:blipFill>
        <p:spPr>
          <a:xfrm>
            <a:off x="387926" y="4363979"/>
            <a:ext cx="2355274" cy="1434936"/>
          </a:xfrm>
          <a:prstGeom prst="rect">
            <a:avLst/>
          </a:prstGeom>
        </p:spPr>
      </p:pic>
      <p:sp>
        <p:nvSpPr>
          <p:cNvPr id="17" name="TextBox 16"/>
          <p:cNvSpPr txBox="1"/>
          <p:nvPr/>
        </p:nvSpPr>
        <p:spPr>
          <a:xfrm>
            <a:off x="6185430" y="2832344"/>
            <a:ext cx="5800470" cy="369332"/>
          </a:xfrm>
          <a:prstGeom prst="rect">
            <a:avLst/>
          </a:prstGeom>
          <a:noFill/>
        </p:spPr>
        <p:txBody>
          <a:bodyPr wrap="square" rtlCol="0">
            <a:spAutoFit/>
          </a:bodyPr>
          <a:lstStyle/>
          <a:p>
            <a:pPr algn="just">
              <a:spcAft>
                <a:spcPts val="600"/>
              </a:spcAft>
            </a:pPr>
            <a:r>
              <a:rPr lang="en-US" dirty="0">
                <a:solidFill>
                  <a:srgbClr val="000000"/>
                </a:solidFill>
              </a:rPr>
              <a:t>For </a:t>
            </a:r>
            <a:r>
              <a:rPr lang="en-US" dirty="0" smtClean="0">
                <a:solidFill>
                  <a:srgbClr val="000000"/>
                </a:solidFill>
              </a:rPr>
              <a:t>the 2-link, 4 </a:t>
            </a:r>
            <a:r>
              <a:rPr lang="en-US" i="1" dirty="0" smtClean="0">
                <a:solidFill>
                  <a:srgbClr val="000000"/>
                </a:solidFill>
              </a:rPr>
              <a:t>DOF</a:t>
            </a:r>
            <a:r>
              <a:rPr lang="en-US" dirty="0" smtClean="0">
                <a:solidFill>
                  <a:srgbClr val="000000"/>
                </a:solidFill>
              </a:rPr>
              <a:t> system (B) previously discussed:</a:t>
            </a:r>
            <a:endParaRPr lang="en-US" dirty="0">
              <a:solidFill>
                <a:srgbClr val="000000"/>
              </a:solidFill>
            </a:endParaRPr>
          </a:p>
        </p:txBody>
      </p:sp>
      <p:pic>
        <p:nvPicPr>
          <p:cNvPr id="18" name="Picture 17"/>
          <p:cNvPicPr>
            <a:picLocks noChangeAspect="1"/>
          </p:cNvPicPr>
          <p:nvPr/>
        </p:nvPicPr>
        <p:blipFill>
          <a:blip r:embed="rId7"/>
          <a:stretch>
            <a:fillRect/>
          </a:stretch>
        </p:blipFill>
        <p:spPr>
          <a:xfrm>
            <a:off x="7492103" y="1392589"/>
            <a:ext cx="3187124" cy="1142431"/>
          </a:xfrm>
          <a:prstGeom prst="rect">
            <a:avLst/>
          </a:prstGeom>
        </p:spPr>
      </p:pic>
      <p:cxnSp>
        <p:nvCxnSpPr>
          <p:cNvPr id="19" name="Straight Connector 18"/>
          <p:cNvCxnSpPr/>
          <p:nvPr/>
        </p:nvCxnSpPr>
        <p:spPr>
          <a:xfrm>
            <a:off x="6259945" y="2667000"/>
            <a:ext cx="5725955"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p:nvPicPr>
        <p:blipFill>
          <a:blip r:embed="rId8"/>
          <a:stretch>
            <a:fillRect/>
          </a:stretch>
        </p:blipFill>
        <p:spPr>
          <a:xfrm>
            <a:off x="6346684" y="3478675"/>
            <a:ext cx="1723194" cy="1189004"/>
          </a:xfrm>
          <a:prstGeom prst="rect">
            <a:avLst/>
          </a:prstGeom>
        </p:spPr>
      </p:pic>
      <p:pic>
        <p:nvPicPr>
          <p:cNvPr id="29" name="Picture 28"/>
          <p:cNvPicPr>
            <a:picLocks noChangeAspect="1"/>
          </p:cNvPicPr>
          <p:nvPr/>
        </p:nvPicPr>
        <p:blipFill>
          <a:blip r:embed="rId9"/>
          <a:stretch>
            <a:fillRect/>
          </a:stretch>
        </p:blipFill>
        <p:spPr>
          <a:xfrm>
            <a:off x="8389439" y="3304435"/>
            <a:ext cx="3596461" cy="1339268"/>
          </a:xfrm>
          <a:prstGeom prst="rect">
            <a:avLst/>
          </a:prstGeom>
        </p:spPr>
      </p:pic>
      <p:pic>
        <p:nvPicPr>
          <p:cNvPr id="30" name="Picture 29"/>
          <p:cNvPicPr>
            <a:picLocks noChangeAspect="1"/>
          </p:cNvPicPr>
          <p:nvPr/>
        </p:nvPicPr>
        <p:blipFill>
          <a:blip r:embed="rId10"/>
          <a:stretch>
            <a:fillRect/>
          </a:stretch>
        </p:blipFill>
        <p:spPr>
          <a:xfrm>
            <a:off x="6274861" y="4844896"/>
            <a:ext cx="5832533" cy="737055"/>
          </a:xfrm>
          <a:prstGeom prst="rect">
            <a:avLst/>
          </a:prstGeom>
        </p:spPr>
      </p:pic>
    </p:spTree>
    <p:extLst>
      <p:ext uri="{BB962C8B-B14F-4D97-AF65-F5344CB8AC3E}">
        <p14:creationId xmlns:p14="http://schemas.microsoft.com/office/powerpoint/2010/main" val="1994512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7010400" y="1397359"/>
            <a:ext cx="4419600" cy="149824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378656" y="277091"/>
            <a:ext cx="6250744" cy="633088"/>
          </a:xfrm>
        </p:spPr>
        <p:txBody>
          <a:bodyPr/>
          <a:lstStyle/>
          <a:p>
            <a:pPr algn="l"/>
            <a:r>
              <a:rPr lang="en-US" dirty="0" smtClean="0"/>
              <a:t>Jacobians (cont.)</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52400" y="990600"/>
            <a:ext cx="5800470" cy="2031325"/>
          </a:xfrm>
          <a:prstGeom prst="rect">
            <a:avLst/>
          </a:prstGeom>
          <a:noFill/>
        </p:spPr>
        <p:txBody>
          <a:bodyPr wrap="square" rtlCol="0">
            <a:spAutoFit/>
          </a:bodyPr>
          <a:lstStyle/>
          <a:p>
            <a:pPr algn="just"/>
            <a:r>
              <a:rPr lang="en-US" dirty="0" smtClean="0">
                <a:solidFill>
                  <a:srgbClr val="000000"/>
                </a:solidFill>
              </a:rPr>
              <a:t>The second way of finding the Jacobian is to follow an </a:t>
            </a:r>
            <a:r>
              <a:rPr lang="en-US" dirty="0" smtClean="0">
                <a:solidFill>
                  <a:srgbClr val="C00000"/>
                </a:solidFill>
              </a:rPr>
              <a:t>iterative assembly </a:t>
            </a:r>
            <a:r>
              <a:rPr lang="en-US" dirty="0" smtClean="0">
                <a:solidFill>
                  <a:srgbClr val="000000"/>
                </a:solidFill>
              </a:rPr>
              <a:t>along the links of the system. This allows for a “</a:t>
            </a:r>
            <a:r>
              <a:rPr lang="en-US" dirty="0" smtClean="0">
                <a:solidFill>
                  <a:srgbClr val="C00000"/>
                </a:solidFill>
              </a:rPr>
              <a:t>pre-differentiation</a:t>
            </a:r>
            <a:r>
              <a:rPr lang="en-US" dirty="0" smtClean="0">
                <a:solidFill>
                  <a:srgbClr val="000000"/>
                </a:solidFill>
              </a:rPr>
              <a:t>” of the relative movements of links as (1) </a:t>
            </a:r>
            <a:r>
              <a:rPr lang="en-US" dirty="0" smtClean="0">
                <a:solidFill>
                  <a:srgbClr val="C00000"/>
                </a:solidFill>
              </a:rPr>
              <a:t>velocities of any two frames </a:t>
            </a:r>
            <a:r>
              <a:rPr lang="en-US" dirty="0" smtClean="0">
                <a:solidFill>
                  <a:srgbClr val="000000"/>
                </a:solidFill>
              </a:rPr>
              <a:t>on the </a:t>
            </a:r>
            <a:r>
              <a:rPr lang="en-US" i="1" dirty="0" smtClean="0">
                <a:solidFill>
                  <a:srgbClr val="C00000"/>
                </a:solidFill>
              </a:rPr>
              <a:t>same</a:t>
            </a:r>
            <a:r>
              <a:rPr lang="en-US" dirty="0" smtClean="0">
                <a:solidFill>
                  <a:srgbClr val="C00000"/>
                </a:solidFill>
              </a:rPr>
              <a:t> rigid body </a:t>
            </a:r>
            <a:r>
              <a:rPr lang="en-US" dirty="0" smtClean="0">
                <a:solidFill>
                  <a:srgbClr val="000000"/>
                </a:solidFill>
              </a:rPr>
              <a:t>are </a:t>
            </a:r>
            <a:r>
              <a:rPr lang="en-US" dirty="0" smtClean="0">
                <a:solidFill>
                  <a:srgbClr val="C00000"/>
                </a:solidFill>
              </a:rPr>
              <a:t>linked by the right lifted action</a:t>
            </a:r>
            <a:r>
              <a:rPr lang="en-US" dirty="0" smtClean="0">
                <a:solidFill>
                  <a:srgbClr val="000000"/>
                </a:solidFill>
              </a:rPr>
              <a:t> and (2) </a:t>
            </a:r>
            <a:r>
              <a:rPr lang="en-US" dirty="0" smtClean="0">
                <a:solidFill>
                  <a:srgbClr val="C00000"/>
                </a:solidFill>
              </a:rPr>
              <a:t>velocities at the joints are equal, modulo the relative motion</a:t>
            </a:r>
            <a:r>
              <a:rPr lang="en-US" dirty="0" smtClean="0">
                <a:solidFill>
                  <a:srgbClr val="000000"/>
                </a:solidFill>
              </a:rPr>
              <a:t> allowed by the joint constraint.</a:t>
            </a:r>
            <a:endParaRPr lang="en-US" dirty="0">
              <a:solidFill>
                <a:srgbClr val="000000"/>
              </a:solidFill>
            </a:endParaRPr>
          </a:p>
        </p:txBody>
      </p:sp>
      <p:cxnSp>
        <p:nvCxnSpPr>
          <p:cNvPr id="12" name="Straight Connector 11"/>
          <p:cNvCxnSpPr/>
          <p:nvPr/>
        </p:nvCxnSpPr>
        <p:spPr>
          <a:xfrm>
            <a:off x="6109230" y="1069771"/>
            <a:ext cx="0" cy="4598925"/>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16" name="Graphic 5"/>
          <p:cNvPicPr>
            <a:picLocks noChangeAspect="1"/>
          </p:cNvPicPr>
          <p:nvPr/>
        </p:nvPicPr>
        <p:blipFill>
          <a:blip r:embed="rId2">
            <a:extLst>
              <a:ext uri="{96DAC541-7B7A-43D3-8B79-37D633B846F1}">
                <asvg:svgBlip xmlns:asvg="http://schemas.microsoft.com/office/drawing/2016/SVG/main" xmlns="" r:embed="rId6"/>
              </a:ext>
            </a:extLst>
          </a:blip>
          <a:stretch>
            <a:fillRect/>
          </a:stretch>
        </p:blipFill>
        <p:spPr>
          <a:xfrm>
            <a:off x="3671317" y="3008673"/>
            <a:ext cx="2355274" cy="1434936"/>
          </a:xfrm>
          <a:prstGeom prst="rect">
            <a:avLst/>
          </a:prstGeom>
        </p:spPr>
      </p:pic>
      <p:sp>
        <p:nvSpPr>
          <p:cNvPr id="20" name="TextBox 19"/>
          <p:cNvSpPr txBox="1"/>
          <p:nvPr/>
        </p:nvSpPr>
        <p:spPr>
          <a:xfrm>
            <a:off x="6292209" y="977346"/>
            <a:ext cx="5800470" cy="369332"/>
          </a:xfrm>
          <a:prstGeom prst="rect">
            <a:avLst/>
          </a:prstGeom>
          <a:noFill/>
        </p:spPr>
        <p:txBody>
          <a:bodyPr wrap="square" rtlCol="0">
            <a:spAutoFit/>
          </a:bodyPr>
          <a:lstStyle/>
          <a:p>
            <a:pPr algn="just"/>
            <a:r>
              <a:rPr lang="en-US" dirty="0" smtClean="0">
                <a:solidFill>
                  <a:srgbClr val="000000"/>
                </a:solidFill>
              </a:rPr>
              <a:t>From this approach it can be seen that, in general,</a:t>
            </a:r>
            <a:endParaRPr lang="en-US" dirty="0">
              <a:solidFill>
                <a:srgbClr val="000000"/>
              </a:solidFill>
            </a:endParaRPr>
          </a:p>
        </p:txBody>
      </p:sp>
      <p:pic>
        <p:nvPicPr>
          <p:cNvPr id="23" name="Picture 22"/>
          <p:cNvPicPr>
            <a:picLocks noChangeAspect="1"/>
          </p:cNvPicPr>
          <p:nvPr/>
        </p:nvPicPr>
        <p:blipFill>
          <a:blip r:embed="rId7"/>
          <a:stretch>
            <a:fillRect/>
          </a:stretch>
        </p:blipFill>
        <p:spPr>
          <a:xfrm>
            <a:off x="244197" y="3102344"/>
            <a:ext cx="5682055" cy="2621301"/>
          </a:xfrm>
          <a:prstGeom prst="rect">
            <a:avLst/>
          </a:prstGeom>
        </p:spPr>
      </p:pic>
      <mc:AlternateContent xmlns:mc="http://schemas.openxmlformats.org/markup-compatibility/2006">
        <mc:Choice xmlns:a14="http://schemas.microsoft.com/office/drawing/2010/main" Requires="a14">
          <p:sp>
            <p:nvSpPr>
              <p:cNvPr id="25" name="TextBox 24"/>
              <p:cNvSpPr txBox="1"/>
              <p:nvPr/>
            </p:nvSpPr>
            <p:spPr>
              <a:xfrm>
                <a:off x="6265591" y="2935069"/>
                <a:ext cx="5800470" cy="1277273"/>
              </a:xfrm>
              <a:prstGeom prst="rect">
                <a:avLst/>
              </a:prstGeom>
              <a:noFill/>
            </p:spPr>
            <p:txBody>
              <a:bodyPr wrap="square" rtlCol="0">
                <a:spAutoFit/>
              </a:bodyPr>
              <a:lstStyle/>
              <a:p>
                <a:pPr algn="just">
                  <a:spcAft>
                    <a:spcPts val="600"/>
                  </a:spcAft>
                </a:pPr>
                <a:r>
                  <a:rPr lang="en-US" dirty="0">
                    <a:solidFill>
                      <a:srgbClr val="000000"/>
                    </a:solidFill>
                  </a:rPr>
                  <a:t>w</a:t>
                </a:r>
                <a:r>
                  <a:rPr lang="en-US" dirty="0" smtClean="0">
                    <a:solidFill>
                      <a:srgbClr val="000000"/>
                    </a:solidFill>
                  </a:rPr>
                  <a:t>here </a:t>
                </a:r>
                <a14:m>
                  <m:oMath xmlns:m="http://schemas.openxmlformats.org/officeDocument/2006/math">
                    <m:sSub>
                      <m:sSubPr>
                        <m:ctrlPr>
                          <a:rPr lang="en-US" b="0" i="1" smtClean="0">
                            <a:solidFill>
                              <a:srgbClr val="000000"/>
                            </a:solidFill>
                            <a:latin typeface="Cambria Math" charset="0"/>
                          </a:rPr>
                        </m:ctrlPr>
                      </m:sSubPr>
                      <m:e>
                        <m:r>
                          <a:rPr lang="en-US" b="0" i="1" smtClean="0">
                            <a:solidFill>
                              <a:srgbClr val="000000"/>
                            </a:solidFill>
                            <a:latin typeface="Cambria Math" charset="0"/>
                          </a:rPr>
                          <m:t>𝑣</m:t>
                        </m:r>
                      </m:e>
                      <m:sub>
                        <m:r>
                          <a:rPr lang="en-US" b="0" i="1" smtClean="0">
                            <a:solidFill>
                              <a:srgbClr val="000000"/>
                            </a:solidFill>
                            <a:latin typeface="Cambria Math" charset="0"/>
                          </a:rPr>
                          <m:t>𝑖</m:t>
                        </m:r>
                      </m:sub>
                    </m:sSub>
                  </m:oMath>
                </a14:m>
                <a:r>
                  <a:rPr lang="en-US" dirty="0" smtClean="0">
                    <a:solidFill>
                      <a:srgbClr val="000000"/>
                    </a:solidFill>
                  </a:rPr>
                  <a:t> is the velocity of body </a:t>
                </a:r>
                <a14:m>
                  <m:oMath xmlns:m="http://schemas.openxmlformats.org/officeDocument/2006/math">
                    <m:r>
                      <a:rPr lang="en-US" b="0" i="1" smtClean="0">
                        <a:solidFill>
                          <a:srgbClr val="000000"/>
                        </a:solidFill>
                        <a:latin typeface="Cambria Math" charset="0"/>
                      </a:rPr>
                      <m:t>𝑖</m:t>
                    </m:r>
                  </m:oMath>
                </a14:m>
                <a:r>
                  <a:rPr lang="en-US" dirty="0" smtClean="0">
                    <a:solidFill>
                      <a:srgbClr val="000000"/>
                    </a:solidFill>
                  </a:rPr>
                  <a:t> </a:t>
                </a:r>
                <a:r>
                  <a:rPr lang="en-US" dirty="0" err="1" smtClean="0">
                    <a:solidFill>
                      <a:srgbClr val="000000"/>
                    </a:solidFill>
                  </a:rPr>
                  <a:t>w.r.t</a:t>
                </a:r>
                <a:r>
                  <a:rPr lang="en-US" dirty="0" smtClean="0">
                    <a:solidFill>
                      <a:srgbClr val="000000"/>
                    </a:solidFill>
                  </a:rPr>
                  <a:t>. body </a:t>
                </a:r>
                <a14:m>
                  <m:oMath xmlns:m="http://schemas.openxmlformats.org/officeDocument/2006/math">
                    <m:r>
                      <a:rPr lang="en-US" b="0" i="1" smtClean="0">
                        <a:solidFill>
                          <a:srgbClr val="000000"/>
                        </a:solidFill>
                        <a:latin typeface="Cambria Math" charset="0"/>
                      </a:rPr>
                      <m:t>𝑖</m:t>
                    </m:r>
                    <m:r>
                      <a:rPr lang="en-US" b="0" i="1" smtClean="0">
                        <a:solidFill>
                          <a:srgbClr val="000000"/>
                        </a:solidFill>
                        <a:latin typeface="Cambria Math" charset="0"/>
                      </a:rPr>
                      <m:t>−1</m:t>
                    </m:r>
                  </m:oMath>
                </a14:m>
                <a:r>
                  <a:rPr lang="en-US" dirty="0" smtClean="0">
                    <a:solidFill>
                      <a:srgbClr val="000000"/>
                    </a:solidFill>
                  </a:rPr>
                  <a:t> at joint </a:t>
                </a:r>
                <a14:m>
                  <m:oMath xmlns:m="http://schemas.openxmlformats.org/officeDocument/2006/math">
                    <m:r>
                      <a:rPr lang="en-US" b="0" i="1" smtClean="0">
                        <a:solidFill>
                          <a:srgbClr val="000000"/>
                        </a:solidFill>
                        <a:latin typeface="Cambria Math" charset="0"/>
                      </a:rPr>
                      <m:t>𝑖</m:t>
                    </m:r>
                  </m:oMath>
                </a14:m>
                <a:r>
                  <a:rPr lang="en-US" dirty="0" smtClean="0">
                    <a:solidFill>
                      <a:srgbClr val="000000"/>
                    </a:solidFill>
                  </a:rPr>
                  <a:t>.</a:t>
                </a:r>
              </a:p>
              <a:p>
                <a:pPr algn="just">
                  <a:spcAft>
                    <a:spcPts val="600"/>
                  </a:spcAft>
                </a:pPr>
                <a:r>
                  <a:rPr lang="en-US" dirty="0" smtClean="0">
                    <a:solidFill>
                      <a:srgbClr val="000000"/>
                    </a:solidFill>
                  </a:rPr>
                  <a:t>Sometimes it is useful to deal with </a:t>
                </a:r>
                <a:r>
                  <a:rPr lang="en-US" dirty="0" smtClean="0">
                    <a:solidFill>
                      <a:srgbClr val="C00000"/>
                    </a:solidFill>
                  </a:rPr>
                  <a:t>body velocities (</a:t>
                </a:r>
                <a:r>
                  <a:rPr lang="en-US" dirty="0" err="1" smtClean="0">
                    <a:solidFill>
                      <a:srgbClr val="C00000"/>
                    </a:solidFill>
                    <a:latin typeface="Times New Roman" charset="0"/>
                    <a:ea typeface="Times New Roman" charset="0"/>
                    <a:cs typeface="Times New Roman" charset="0"/>
                  </a:rPr>
                  <a:t>ξ</a:t>
                </a:r>
                <a:r>
                  <a:rPr lang="en-US" dirty="0" smtClean="0">
                    <a:solidFill>
                      <a:srgbClr val="C00000"/>
                    </a:solidFill>
                  </a:rPr>
                  <a:t>) </a:t>
                </a:r>
                <a:r>
                  <a:rPr lang="en-US" dirty="0" smtClean="0">
                    <a:solidFill>
                      <a:srgbClr val="000000"/>
                    </a:solidFill>
                  </a:rPr>
                  <a:t>rather than absolute velocities. This is done by:</a:t>
                </a:r>
                <a:endParaRPr lang="en-US" dirty="0">
                  <a:solidFill>
                    <a:srgbClr val="000000"/>
                  </a:solidFill>
                </a:endParaRPr>
              </a:p>
            </p:txBody>
          </p:sp>
        </mc:Choice>
        <mc:Fallback>
          <p:sp>
            <p:nvSpPr>
              <p:cNvPr id="25" name="TextBox 24"/>
              <p:cNvSpPr txBox="1">
                <a:spLocks noRot="1" noChangeAspect="1" noMove="1" noResize="1" noEditPoints="1" noAdjustHandles="1" noChangeArrowheads="1" noChangeShapeType="1" noTextEdit="1"/>
              </p:cNvSpPr>
              <p:nvPr/>
            </p:nvSpPr>
            <p:spPr>
              <a:xfrm>
                <a:off x="6265591" y="2935069"/>
                <a:ext cx="5800470" cy="1277273"/>
              </a:xfrm>
              <a:prstGeom prst="rect">
                <a:avLst/>
              </a:prstGeom>
              <a:blipFill rotWithShape="0">
                <a:blip r:embed="rId8"/>
                <a:stretch>
                  <a:fillRect l="-946" t="-2381" r="-841" b="-6667"/>
                </a:stretch>
              </a:blipFill>
            </p:spPr>
            <p:txBody>
              <a:bodyPr/>
              <a:lstStyle/>
              <a:p>
                <a:r>
                  <a:rPr lang="en-US">
                    <a:noFill/>
                  </a:rPr>
                  <a:t> </a:t>
                </a:r>
              </a:p>
            </p:txBody>
          </p:sp>
        </mc:Fallback>
      </mc:AlternateContent>
      <p:pic>
        <p:nvPicPr>
          <p:cNvPr id="31" name="Picture 30"/>
          <p:cNvPicPr>
            <a:picLocks noChangeAspect="1"/>
          </p:cNvPicPr>
          <p:nvPr/>
        </p:nvPicPr>
        <p:blipFill>
          <a:blip r:embed="rId9"/>
          <a:stretch>
            <a:fillRect/>
          </a:stretch>
        </p:blipFill>
        <p:spPr>
          <a:xfrm>
            <a:off x="7125068" y="1447224"/>
            <a:ext cx="4134749" cy="1448376"/>
          </a:xfrm>
          <a:prstGeom prst="rect">
            <a:avLst/>
          </a:prstGeom>
        </p:spPr>
      </p:pic>
      <p:pic>
        <p:nvPicPr>
          <p:cNvPr id="28" name="Picture 27"/>
          <p:cNvPicPr>
            <a:picLocks noChangeAspect="1"/>
          </p:cNvPicPr>
          <p:nvPr/>
        </p:nvPicPr>
        <p:blipFill>
          <a:blip r:embed="rId10"/>
          <a:stretch>
            <a:fillRect/>
          </a:stretch>
        </p:blipFill>
        <p:spPr>
          <a:xfrm>
            <a:off x="6391241" y="4212342"/>
            <a:ext cx="5549169" cy="1514511"/>
          </a:xfrm>
          <a:prstGeom prst="rect">
            <a:avLst/>
          </a:prstGeom>
        </p:spPr>
      </p:pic>
    </p:spTree>
    <p:extLst>
      <p:ext uri="{BB962C8B-B14F-4D97-AF65-F5344CB8AC3E}">
        <p14:creationId xmlns:p14="http://schemas.microsoft.com/office/powerpoint/2010/main" val="836299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6179128" y="5181600"/>
            <a:ext cx="5936672" cy="47689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2160061" y="5127913"/>
            <a:ext cx="1802339" cy="40188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6194368" y="1711247"/>
            <a:ext cx="5921432" cy="90395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7467600" y="3929887"/>
            <a:ext cx="3483032" cy="3985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378656" y="277091"/>
            <a:ext cx="6250744" cy="633088"/>
          </a:xfrm>
        </p:spPr>
        <p:txBody>
          <a:bodyPr/>
          <a:lstStyle/>
          <a:p>
            <a:pPr algn="l"/>
            <a:r>
              <a:rPr lang="en-US" dirty="0" smtClean="0"/>
              <a:t>Jacobians (cont.)</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8" name="TextBox 7"/>
              <p:cNvSpPr txBox="1"/>
              <p:nvPr/>
            </p:nvSpPr>
            <p:spPr>
              <a:xfrm>
                <a:off x="6194368" y="990600"/>
                <a:ext cx="5800470" cy="711477"/>
              </a:xfrm>
              <a:prstGeom prst="rect">
                <a:avLst/>
              </a:prstGeom>
              <a:noFill/>
            </p:spPr>
            <p:txBody>
              <a:bodyPr wrap="square" rtlCol="0">
                <a:spAutoFit/>
              </a:bodyPr>
              <a:lstStyle/>
              <a:p>
                <a:pPr algn="just"/>
                <a:r>
                  <a:rPr lang="en-US" b="0" dirty="0" smtClean="0">
                    <a:solidFill>
                      <a:srgbClr val="000000"/>
                    </a:solidFill>
                  </a:rPr>
                  <a:t>Because </a:t>
                </a:r>
                <a14:m>
                  <m:oMath xmlns:m="http://schemas.openxmlformats.org/officeDocument/2006/math">
                    <m:sSub>
                      <m:sSubPr>
                        <m:ctrlPr>
                          <a:rPr lang="en-US" b="0" i="1" smtClean="0">
                            <a:solidFill>
                              <a:srgbClr val="000000"/>
                            </a:solidFill>
                            <a:latin typeface="Cambria Math" charset="0"/>
                          </a:rPr>
                        </m:ctrlPr>
                      </m:sSubPr>
                      <m:e>
                        <m:r>
                          <a:rPr lang="en-US" b="0" i="1" smtClean="0">
                            <a:solidFill>
                              <a:srgbClr val="000000"/>
                            </a:solidFill>
                            <a:latin typeface="Cambria Math" charset="0"/>
                          </a:rPr>
                          <m:t>𝑔</m:t>
                        </m:r>
                      </m:e>
                      <m:sub>
                        <m:r>
                          <a:rPr lang="en-US" b="0" i="1" smtClean="0">
                            <a:solidFill>
                              <a:srgbClr val="000000"/>
                            </a:solidFill>
                            <a:latin typeface="Cambria Math" charset="0"/>
                          </a:rPr>
                          <m:t>𝑖</m:t>
                        </m:r>
                      </m:sub>
                    </m:sSub>
                  </m:oMath>
                </a14:m>
                <a:r>
                  <a:rPr lang="en-US" dirty="0" smtClean="0">
                    <a:solidFill>
                      <a:srgbClr val="000000"/>
                    </a:solidFill>
                  </a:rPr>
                  <a:t> and </a:t>
                </a:r>
                <a14:m>
                  <m:oMath xmlns:m="http://schemas.openxmlformats.org/officeDocument/2006/math">
                    <m:sSubSup>
                      <m:sSubSupPr>
                        <m:ctrlPr>
                          <a:rPr lang="en-US" b="0" i="1" smtClean="0">
                            <a:solidFill>
                              <a:srgbClr val="000000"/>
                            </a:solidFill>
                            <a:latin typeface="Cambria Math" charset="0"/>
                          </a:rPr>
                        </m:ctrlPr>
                      </m:sSubSupPr>
                      <m:e>
                        <m:r>
                          <a:rPr lang="en-US" b="0" i="1" smtClean="0">
                            <a:solidFill>
                              <a:srgbClr val="000000"/>
                            </a:solidFill>
                            <a:latin typeface="Cambria Math" charset="0"/>
                          </a:rPr>
                          <m:t>𝑔</m:t>
                        </m:r>
                      </m:e>
                      <m:sub>
                        <m:r>
                          <a:rPr lang="en-US" b="0" i="1" smtClean="0">
                            <a:solidFill>
                              <a:srgbClr val="000000"/>
                            </a:solidFill>
                            <a:latin typeface="Cambria Math" charset="0"/>
                          </a:rPr>
                          <m:t>𝑖</m:t>
                        </m:r>
                      </m:sub>
                      <m:sup>
                        <m:r>
                          <a:rPr lang="en-US" b="0" i="1" smtClean="0">
                            <a:solidFill>
                              <a:srgbClr val="000000"/>
                            </a:solidFill>
                            <a:latin typeface="Cambria Math" charset="0"/>
                          </a:rPr>
                          <m:t>′</m:t>
                        </m:r>
                      </m:sup>
                    </m:sSubSup>
                  </m:oMath>
                </a14:m>
                <a:r>
                  <a:rPr lang="en-US" dirty="0" smtClean="0">
                    <a:solidFill>
                      <a:srgbClr val="000000"/>
                    </a:solidFill>
                  </a:rPr>
                  <a:t> are on the same rigid body, we can solve for </a:t>
                </a:r>
                <a14:m>
                  <m:oMath xmlns:m="http://schemas.openxmlformats.org/officeDocument/2006/math">
                    <m:sSub>
                      <m:sSubPr>
                        <m:ctrlPr>
                          <a:rPr lang="en-US" b="0" i="1" smtClean="0">
                            <a:solidFill>
                              <a:srgbClr val="000000"/>
                            </a:solidFill>
                            <a:latin typeface="Cambria Math" charset="0"/>
                          </a:rPr>
                        </m:ctrlPr>
                      </m:sSubPr>
                      <m:e>
                        <m:r>
                          <a:rPr lang="en-US" b="0" i="1" smtClean="0">
                            <a:solidFill>
                              <a:srgbClr val="000000"/>
                            </a:solidFill>
                            <a:latin typeface="Cambria Math" charset="0"/>
                          </a:rPr>
                          <m:t>𝜉</m:t>
                        </m:r>
                      </m:e>
                      <m:sub>
                        <m:sSubSup>
                          <m:sSubSupPr>
                            <m:ctrlPr>
                              <a:rPr lang="en-US" i="1">
                                <a:solidFill>
                                  <a:srgbClr val="000000"/>
                                </a:solidFill>
                                <a:latin typeface="Cambria Math" charset="0"/>
                              </a:rPr>
                            </m:ctrlPr>
                          </m:sSubSupPr>
                          <m:e>
                            <m:r>
                              <a:rPr lang="en-US" i="1">
                                <a:solidFill>
                                  <a:srgbClr val="000000"/>
                                </a:solidFill>
                                <a:latin typeface="Cambria Math" charset="0"/>
                              </a:rPr>
                              <m:t>𝑔</m:t>
                            </m:r>
                          </m:e>
                          <m:sub>
                            <m:r>
                              <a:rPr lang="en-US" i="1">
                                <a:solidFill>
                                  <a:srgbClr val="000000"/>
                                </a:solidFill>
                                <a:latin typeface="Cambria Math" charset="0"/>
                              </a:rPr>
                              <m:t>𝑖</m:t>
                            </m:r>
                          </m:sub>
                          <m:sup>
                            <m:r>
                              <a:rPr lang="en-US" b="0" i="1" smtClean="0">
                                <a:solidFill>
                                  <a:srgbClr val="000000"/>
                                </a:solidFill>
                                <a:latin typeface="Cambria Math" charset="0"/>
                              </a:rPr>
                              <m:t>  </m:t>
                            </m:r>
                          </m:sup>
                        </m:sSubSup>
                      </m:sub>
                    </m:sSub>
                  </m:oMath>
                </a14:m>
                <a:r>
                  <a:rPr lang="en-US" dirty="0" smtClean="0">
                    <a:solidFill>
                      <a:srgbClr val="000000"/>
                    </a:solidFill>
                  </a:rPr>
                  <a:t>from </a:t>
                </a:r>
                <a14:m>
                  <m:oMath xmlns:m="http://schemas.openxmlformats.org/officeDocument/2006/math">
                    <m:sSub>
                      <m:sSubPr>
                        <m:ctrlPr>
                          <a:rPr lang="en-US" i="1">
                            <a:solidFill>
                              <a:srgbClr val="000000"/>
                            </a:solidFill>
                            <a:latin typeface="Cambria Math" charset="0"/>
                          </a:rPr>
                        </m:ctrlPr>
                      </m:sSubPr>
                      <m:e>
                        <m:r>
                          <a:rPr lang="en-US" i="1">
                            <a:solidFill>
                              <a:srgbClr val="000000"/>
                            </a:solidFill>
                            <a:latin typeface="Cambria Math" charset="0"/>
                          </a:rPr>
                          <m:t>𝜉</m:t>
                        </m:r>
                      </m:e>
                      <m:sub>
                        <m:sSubSup>
                          <m:sSubSupPr>
                            <m:ctrlPr>
                              <a:rPr lang="en-US" i="1">
                                <a:solidFill>
                                  <a:srgbClr val="000000"/>
                                </a:solidFill>
                                <a:latin typeface="Cambria Math" charset="0"/>
                              </a:rPr>
                            </m:ctrlPr>
                          </m:sSubSupPr>
                          <m:e>
                            <m:r>
                              <a:rPr lang="en-US" i="1">
                                <a:solidFill>
                                  <a:srgbClr val="000000"/>
                                </a:solidFill>
                                <a:latin typeface="Cambria Math" charset="0"/>
                              </a:rPr>
                              <m:t>𝑔</m:t>
                            </m:r>
                          </m:e>
                          <m:sub>
                            <m:r>
                              <a:rPr lang="en-US" i="1">
                                <a:solidFill>
                                  <a:srgbClr val="000000"/>
                                </a:solidFill>
                                <a:latin typeface="Cambria Math" charset="0"/>
                              </a:rPr>
                              <m:t>𝑖</m:t>
                            </m:r>
                          </m:sub>
                          <m:sup>
                            <m:r>
                              <a:rPr lang="en-US" i="1">
                                <a:solidFill>
                                  <a:srgbClr val="000000"/>
                                </a:solidFill>
                                <a:latin typeface="Cambria Math" charset="0"/>
                              </a:rPr>
                              <m:t> </m:t>
                            </m:r>
                            <m:r>
                              <a:rPr lang="en-US" b="0" i="1" smtClean="0">
                                <a:solidFill>
                                  <a:srgbClr val="000000"/>
                                </a:solidFill>
                                <a:latin typeface="Cambria Math" charset="0"/>
                              </a:rPr>
                              <m:t>′</m:t>
                            </m:r>
                          </m:sup>
                        </m:sSubSup>
                      </m:sub>
                    </m:sSub>
                  </m:oMath>
                </a14:m>
                <a:r>
                  <a:rPr lang="en-US" dirty="0" smtClean="0">
                    <a:solidFill>
                      <a:srgbClr val="000000"/>
                    </a:solidFill>
                  </a:rPr>
                  <a:t>.</a:t>
                </a:r>
                <a:endParaRPr lang="en-US" dirty="0">
                  <a:solidFill>
                    <a:srgbClr val="000000"/>
                  </a:solidFill>
                </a:endParaRPr>
              </a:p>
            </p:txBody>
          </p:sp>
        </mc:Choice>
        <mc:Fallback>
          <p:sp>
            <p:nvSpPr>
              <p:cNvPr id="8" name="TextBox 7"/>
              <p:cNvSpPr txBox="1">
                <a:spLocks noRot="1" noChangeAspect="1" noMove="1" noResize="1" noEditPoints="1" noAdjustHandles="1" noChangeArrowheads="1" noChangeShapeType="1" noTextEdit="1"/>
              </p:cNvSpPr>
              <p:nvPr/>
            </p:nvSpPr>
            <p:spPr>
              <a:xfrm>
                <a:off x="6194368" y="990600"/>
                <a:ext cx="5800470" cy="711477"/>
              </a:xfrm>
              <a:prstGeom prst="rect">
                <a:avLst/>
              </a:prstGeom>
              <a:blipFill rotWithShape="0">
                <a:blip r:embed="rId2"/>
                <a:stretch>
                  <a:fillRect l="-840" t="-5172" r="-840" b="-24138"/>
                </a:stretch>
              </a:blipFill>
            </p:spPr>
            <p:txBody>
              <a:bodyPr/>
              <a:lstStyle/>
              <a:p>
                <a:r>
                  <a:rPr lang="en-US">
                    <a:noFill/>
                  </a:rPr>
                  <a:t> </a:t>
                </a:r>
              </a:p>
            </p:txBody>
          </p:sp>
        </mc:Fallback>
      </mc:AlternateContent>
      <p:cxnSp>
        <p:nvCxnSpPr>
          <p:cNvPr id="12" name="Straight Connector 11"/>
          <p:cNvCxnSpPr/>
          <p:nvPr/>
        </p:nvCxnSpPr>
        <p:spPr>
          <a:xfrm>
            <a:off x="6109230" y="1003663"/>
            <a:ext cx="0" cy="4598925"/>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28" name="Picture 27"/>
          <p:cNvPicPr>
            <a:picLocks noChangeAspect="1"/>
          </p:cNvPicPr>
          <p:nvPr/>
        </p:nvPicPr>
        <p:blipFill>
          <a:blip r:embed="rId3"/>
          <a:stretch>
            <a:fillRect/>
          </a:stretch>
        </p:blipFill>
        <p:spPr>
          <a:xfrm>
            <a:off x="278050" y="1069771"/>
            <a:ext cx="5549169" cy="1514511"/>
          </a:xfrm>
          <a:prstGeom prst="rect">
            <a:avLst/>
          </a:prstGeom>
        </p:spPr>
      </p:pic>
      <p:pic>
        <p:nvPicPr>
          <p:cNvPr id="2" name="Picture 1"/>
          <p:cNvPicPr>
            <a:picLocks noChangeAspect="1"/>
          </p:cNvPicPr>
          <p:nvPr/>
        </p:nvPicPr>
        <p:blipFill>
          <a:blip r:embed="rId4"/>
          <a:stretch>
            <a:fillRect/>
          </a:stretch>
        </p:blipFill>
        <p:spPr>
          <a:xfrm>
            <a:off x="7620000" y="3968285"/>
            <a:ext cx="3183911" cy="364513"/>
          </a:xfrm>
          <a:prstGeom prst="rect">
            <a:avLst/>
          </a:prstGeom>
        </p:spPr>
      </p:pic>
      <mc:AlternateContent xmlns:mc="http://schemas.openxmlformats.org/markup-compatibility/2006">
        <mc:Choice xmlns:a14="http://schemas.microsoft.com/office/drawing/2010/main" Requires="a14">
          <p:sp>
            <p:nvSpPr>
              <p:cNvPr id="18" name="TextBox 17"/>
              <p:cNvSpPr txBox="1"/>
              <p:nvPr/>
            </p:nvSpPr>
            <p:spPr>
              <a:xfrm>
                <a:off x="152399" y="2755705"/>
                <a:ext cx="5800470" cy="2774093"/>
              </a:xfrm>
              <a:prstGeom prst="rect">
                <a:avLst/>
              </a:prstGeom>
              <a:noFill/>
            </p:spPr>
            <p:txBody>
              <a:bodyPr wrap="square" rtlCol="0">
                <a:spAutoFit/>
              </a:bodyPr>
              <a:lstStyle/>
              <a:p>
                <a:pPr algn="just"/>
                <a:r>
                  <a:rPr lang="en-US" dirty="0" smtClean="0">
                    <a:solidFill>
                      <a:srgbClr val="000000"/>
                    </a:solidFill>
                  </a:rPr>
                  <a:t>Note that this equation is </a:t>
                </a:r>
                <a:r>
                  <a:rPr lang="en-US" dirty="0" smtClean="0">
                    <a:solidFill>
                      <a:srgbClr val="C00000"/>
                    </a:solidFill>
                  </a:rPr>
                  <a:t>only useful for body velocities </a:t>
                </a:r>
                <a:r>
                  <a:rPr lang="en-US" dirty="0" smtClean="0">
                    <a:solidFill>
                      <a:srgbClr val="000000"/>
                    </a:solidFill>
                  </a:rPr>
                  <a:t>of frames on the </a:t>
                </a:r>
                <a:r>
                  <a:rPr lang="en-US" i="1" dirty="0" smtClean="0">
                    <a:solidFill>
                      <a:srgbClr val="C00000"/>
                    </a:solidFill>
                  </a:rPr>
                  <a:t>same </a:t>
                </a:r>
                <a:r>
                  <a:rPr lang="en-US" dirty="0" smtClean="0">
                    <a:solidFill>
                      <a:srgbClr val="C00000"/>
                    </a:solidFill>
                  </a:rPr>
                  <a:t>rigid body</a:t>
                </a:r>
                <a:r>
                  <a:rPr lang="en-US" dirty="0" smtClean="0">
                    <a:solidFill>
                      <a:srgbClr val="000000"/>
                    </a:solidFill>
                  </a:rPr>
                  <a:t>. In order to calculate the generalized form of body velocities, it is </a:t>
                </a:r>
                <a:r>
                  <a:rPr lang="en-US" dirty="0" smtClean="0">
                    <a:solidFill>
                      <a:srgbClr val="C00000"/>
                    </a:solidFill>
                  </a:rPr>
                  <a:t>important to consider three frames </a:t>
                </a:r>
                <a14:m>
                  <m:oMath xmlns:m="http://schemas.openxmlformats.org/officeDocument/2006/math">
                    <m:sSub>
                      <m:sSubPr>
                        <m:ctrlPr>
                          <a:rPr lang="en-US" i="1">
                            <a:solidFill>
                              <a:srgbClr val="C00000"/>
                            </a:solidFill>
                            <a:latin typeface="Cambria Math" charset="0"/>
                          </a:rPr>
                        </m:ctrlPr>
                      </m:sSubPr>
                      <m:e>
                        <m:r>
                          <a:rPr lang="en-US" i="1">
                            <a:solidFill>
                              <a:srgbClr val="C00000"/>
                            </a:solidFill>
                            <a:latin typeface="Cambria Math" charset="0"/>
                          </a:rPr>
                          <m:t>𝑔</m:t>
                        </m:r>
                      </m:e>
                      <m:sub>
                        <m:r>
                          <a:rPr lang="en-US" i="1">
                            <a:solidFill>
                              <a:srgbClr val="C00000"/>
                            </a:solidFill>
                            <a:latin typeface="Cambria Math" charset="0"/>
                          </a:rPr>
                          <m:t>𝑖</m:t>
                        </m:r>
                      </m:sub>
                    </m:sSub>
                  </m:oMath>
                </a14:m>
                <a:r>
                  <a:rPr lang="en-US" dirty="0" smtClean="0">
                    <a:solidFill>
                      <a:srgbClr val="C00000"/>
                    </a:solidFill>
                  </a:rPr>
                  <a:t>, </a:t>
                </a:r>
                <a14:m>
                  <m:oMath xmlns:m="http://schemas.openxmlformats.org/officeDocument/2006/math">
                    <m:sSub>
                      <m:sSubPr>
                        <m:ctrlPr>
                          <a:rPr lang="en-US" i="1">
                            <a:solidFill>
                              <a:srgbClr val="C00000"/>
                            </a:solidFill>
                            <a:latin typeface="Cambria Math" charset="0"/>
                          </a:rPr>
                        </m:ctrlPr>
                      </m:sSubPr>
                      <m:e>
                        <m:r>
                          <a:rPr lang="en-US" i="1">
                            <a:solidFill>
                              <a:srgbClr val="C00000"/>
                            </a:solidFill>
                            <a:latin typeface="Cambria Math" charset="0"/>
                          </a:rPr>
                          <m:t>h</m:t>
                        </m:r>
                      </m:e>
                      <m:sub>
                        <m:r>
                          <a:rPr lang="en-US" i="1">
                            <a:solidFill>
                              <a:srgbClr val="C00000"/>
                            </a:solidFill>
                            <a:latin typeface="Cambria Math" charset="0"/>
                          </a:rPr>
                          <m:t>𝑖</m:t>
                        </m:r>
                        <m:r>
                          <a:rPr lang="en-US" i="1">
                            <a:solidFill>
                              <a:srgbClr val="C00000"/>
                            </a:solidFill>
                            <a:latin typeface="Cambria Math" charset="0"/>
                          </a:rPr>
                          <m:t>−1</m:t>
                        </m:r>
                      </m:sub>
                    </m:sSub>
                  </m:oMath>
                </a14:m>
                <a:r>
                  <a:rPr lang="en-US" dirty="0" smtClean="0">
                    <a:solidFill>
                      <a:srgbClr val="C00000"/>
                    </a:solidFill>
                  </a:rPr>
                  <a:t>, and </a:t>
                </a:r>
                <a14:m>
                  <m:oMath xmlns:m="http://schemas.openxmlformats.org/officeDocument/2006/math">
                    <m:sSub>
                      <m:sSubPr>
                        <m:ctrlPr>
                          <a:rPr lang="en-US" i="1">
                            <a:solidFill>
                              <a:srgbClr val="C00000"/>
                            </a:solidFill>
                            <a:latin typeface="Cambria Math" charset="0"/>
                          </a:rPr>
                        </m:ctrlPr>
                      </m:sSubPr>
                      <m:e>
                        <m:r>
                          <a:rPr lang="en-US" i="1">
                            <a:solidFill>
                              <a:srgbClr val="C00000"/>
                            </a:solidFill>
                            <a:latin typeface="Cambria Math" charset="0"/>
                          </a:rPr>
                          <m:t>𝑔</m:t>
                        </m:r>
                      </m:e>
                      <m:sub>
                        <m:r>
                          <a:rPr lang="en-US" i="1">
                            <a:solidFill>
                              <a:srgbClr val="C00000"/>
                            </a:solidFill>
                            <a:latin typeface="Cambria Math" charset="0"/>
                          </a:rPr>
                          <m:t>𝑖</m:t>
                        </m:r>
                      </m:sub>
                    </m:sSub>
                    <m:r>
                      <a:rPr lang="en-US" i="1">
                        <a:solidFill>
                          <a:srgbClr val="C00000"/>
                        </a:solidFill>
                        <a:latin typeface="Cambria Math" charset="0"/>
                      </a:rPr>
                      <m:t>′</m:t>
                    </m:r>
                  </m:oMath>
                </a14:m>
                <a:r>
                  <a:rPr lang="en-US" dirty="0" smtClean="0">
                    <a:solidFill>
                      <a:srgbClr val="000000"/>
                    </a:solidFill>
                  </a:rPr>
                  <a:t>. This last frame (</a:t>
                </a:r>
                <a14:m>
                  <m:oMath xmlns:m="http://schemas.openxmlformats.org/officeDocument/2006/math">
                    <m:sSub>
                      <m:sSubPr>
                        <m:ctrlPr>
                          <a:rPr lang="en-US" i="1">
                            <a:solidFill>
                              <a:srgbClr val="000000"/>
                            </a:solidFill>
                            <a:latin typeface="Cambria Math" charset="0"/>
                          </a:rPr>
                        </m:ctrlPr>
                      </m:sSubPr>
                      <m:e>
                        <m:r>
                          <a:rPr lang="en-US" i="1">
                            <a:solidFill>
                              <a:srgbClr val="000000"/>
                            </a:solidFill>
                            <a:latin typeface="Cambria Math" charset="0"/>
                          </a:rPr>
                          <m:t>𝑔</m:t>
                        </m:r>
                      </m:e>
                      <m:sub>
                        <m:r>
                          <a:rPr lang="en-US" i="1">
                            <a:solidFill>
                              <a:srgbClr val="000000"/>
                            </a:solidFill>
                            <a:latin typeface="Cambria Math" charset="0"/>
                          </a:rPr>
                          <m:t>𝑖</m:t>
                        </m:r>
                      </m:sub>
                    </m:sSub>
                    <m:r>
                      <a:rPr lang="en-US" i="1">
                        <a:solidFill>
                          <a:srgbClr val="000000"/>
                        </a:solidFill>
                        <a:latin typeface="Cambria Math" charset="0"/>
                      </a:rPr>
                      <m:t>′</m:t>
                    </m:r>
                  </m:oMath>
                </a14:m>
                <a:r>
                  <a:rPr lang="en-US" dirty="0" smtClean="0">
                    <a:solidFill>
                      <a:srgbClr val="000000"/>
                    </a:solidFill>
                  </a:rPr>
                  <a:t>) is the frame on body </a:t>
                </a:r>
                <a14:m>
                  <m:oMath xmlns:m="http://schemas.openxmlformats.org/officeDocument/2006/math">
                    <m:r>
                      <a:rPr lang="en-US" b="0" i="1" smtClean="0">
                        <a:solidFill>
                          <a:srgbClr val="000000"/>
                        </a:solidFill>
                        <a:latin typeface="Cambria Math" charset="0"/>
                      </a:rPr>
                      <m:t>𝑖</m:t>
                    </m:r>
                  </m:oMath>
                </a14:m>
                <a:r>
                  <a:rPr lang="en-US" dirty="0" smtClean="0">
                    <a:solidFill>
                      <a:srgbClr val="000000"/>
                    </a:solidFill>
                  </a:rPr>
                  <a:t> that is instantaneously placed in frame </a:t>
                </a:r>
                <a14:m>
                  <m:oMath xmlns:m="http://schemas.openxmlformats.org/officeDocument/2006/math">
                    <m:sSub>
                      <m:sSubPr>
                        <m:ctrlPr>
                          <a:rPr lang="en-US" i="1">
                            <a:solidFill>
                              <a:srgbClr val="000000"/>
                            </a:solidFill>
                            <a:latin typeface="Cambria Math" charset="0"/>
                          </a:rPr>
                        </m:ctrlPr>
                      </m:sSubPr>
                      <m:e>
                        <m:r>
                          <a:rPr lang="en-US" i="1">
                            <a:solidFill>
                              <a:srgbClr val="000000"/>
                            </a:solidFill>
                            <a:latin typeface="Cambria Math" charset="0"/>
                          </a:rPr>
                          <m:t>h</m:t>
                        </m:r>
                      </m:e>
                      <m:sub>
                        <m:r>
                          <a:rPr lang="en-US" i="1">
                            <a:solidFill>
                              <a:srgbClr val="000000"/>
                            </a:solidFill>
                            <a:latin typeface="Cambria Math" charset="0"/>
                          </a:rPr>
                          <m:t>𝑖</m:t>
                        </m:r>
                        <m:r>
                          <a:rPr lang="en-US" i="1">
                            <a:solidFill>
                              <a:srgbClr val="000000"/>
                            </a:solidFill>
                            <a:latin typeface="Cambria Math" charset="0"/>
                          </a:rPr>
                          <m:t>−1</m:t>
                        </m:r>
                      </m:sub>
                    </m:sSub>
                  </m:oMath>
                </a14:m>
                <a:r>
                  <a:rPr lang="en-US" dirty="0" smtClean="0">
                    <a:solidFill>
                      <a:srgbClr val="000000"/>
                    </a:solidFill>
                  </a:rPr>
                  <a:t>. Its body velocity can be found by adding the body velocity of </a:t>
                </a:r>
                <a14:m>
                  <m:oMath xmlns:m="http://schemas.openxmlformats.org/officeDocument/2006/math">
                    <m:sSub>
                      <m:sSubPr>
                        <m:ctrlPr>
                          <a:rPr lang="en-US" i="1">
                            <a:solidFill>
                              <a:srgbClr val="000000"/>
                            </a:solidFill>
                            <a:latin typeface="Cambria Math" charset="0"/>
                          </a:rPr>
                        </m:ctrlPr>
                      </m:sSubPr>
                      <m:e>
                        <m:r>
                          <a:rPr lang="en-US" i="1">
                            <a:solidFill>
                              <a:srgbClr val="000000"/>
                            </a:solidFill>
                            <a:latin typeface="Cambria Math" charset="0"/>
                          </a:rPr>
                          <m:t>h</m:t>
                        </m:r>
                      </m:e>
                      <m:sub>
                        <m:r>
                          <a:rPr lang="en-US" i="1">
                            <a:solidFill>
                              <a:srgbClr val="000000"/>
                            </a:solidFill>
                            <a:latin typeface="Cambria Math" charset="0"/>
                          </a:rPr>
                          <m:t>𝑖</m:t>
                        </m:r>
                        <m:r>
                          <a:rPr lang="en-US" i="1">
                            <a:solidFill>
                              <a:srgbClr val="000000"/>
                            </a:solidFill>
                            <a:latin typeface="Cambria Math" charset="0"/>
                          </a:rPr>
                          <m:t>−1</m:t>
                        </m:r>
                      </m:sub>
                    </m:sSub>
                  </m:oMath>
                </a14:m>
                <a:r>
                  <a:rPr lang="en-US" dirty="0" smtClean="0">
                    <a:solidFill>
                      <a:srgbClr val="000000"/>
                    </a:solidFill>
                  </a:rPr>
                  <a:t> with the </a:t>
                </a:r>
                <a:r>
                  <a:rPr lang="en-US" dirty="0" smtClean="0">
                    <a:solidFill>
                      <a:srgbClr val="000000"/>
                    </a:solidFill>
                  </a:rPr>
                  <a:t>body </a:t>
                </a:r>
                <a:r>
                  <a:rPr lang="en-US" dirty="0">
                    <a:solidFill>
                      <a:srgbClr val="000000"/>
                    </a:solidFill>
                  </a:rPr>
                  <a:t>velocity of </a:t>
                </a:r>
                <a14:m>
                  <m:oMath xmlns:m="http://schemas.openxmlformats.org/officeDocument/2006/math">
                    <m:sSub>
                      <m:sSubPr>
                        <m:ctrlPr>
                          <a:rPr lang="en-US" i="1">
                            <a:solidFill>
                              <a:srgbClr val="000000"/>
                            </a:solidFill>
                            <a:latin typeface="Cambria Math" charset="0"/>
                          </a:rPr>
                        </m:ctrlPr>
                      </m:sSubPr>
                      <m:e>
                        <m:r>
                          <a:rPr lang="en-US" i="1">
                            <a:solidFill>
                              <a:srgbClr val="000000"/>
                            </a:solidFill>
                            <a:latin typeface="Cambria Math" charset="0"/>
                          </a:rPr>
                          <m:t>𝑔</m:t>
                        </m:r>
                      </m:e>
                      <m:sub>
                        <m:r>
                          <a:rPr lang="en-US" i="1">
                            <a:solidFill>
                              <a:srgbClr val="000000"/>
                            </a:solidFill>
                            <a:latin typeface="Cambria Math" charset="0"/>
                          </a:rPr>
                          <m:t>𝑖</m:t>
                        </m:r>
                      </m:sub>
                    </m:sSub>
                    <m:r>
                      <a:rPr lang="en-US" i="1">
                        <a:solidFill>
                          <a:srgbClr val="000000"/>
                        </a:solidFill>
                        <a:latin typeface="Cambria Math" charset="0"/>
                      </a:rPr>
                      <m:t>′</m:t>
                    </m:r>
                  </m:oMath>
                </a14:m>
                <a:r>
                  <a:rPr lang="en-US" dirty="0">
                    <a:solidFill>
                      <a:srgbClr val="000000"/>
                    </a:solidFill>
                  </a:rPr>
                  <a:t> relative to </a:t>
                </a:r>
                <a14:m>
                  <m:oMath xmlns:m="http://schemas.openxmlformats.org/officeDocument/2006/math">
                    <m:sSub>
                      <m:sSubPr>
                        <m:ctrlPr>
                          <a:rPr lang="en-US" i="1">
                            <a:solidFill>
                              <a:srgbClr val="000000"/>
                            </a:solidFill>
                            <a:latin typeface="Cambria Math" charset="0"/>
                          </a:rPr>
                        </m:ctrlPr>
                      </m:sSubPr>
                      <m:e>
                        <m:r>
                          <a:rPr lang="en-US" i="1">
                            <a:solidFill>
                              <a:srgbClr val="000000"/>
                            </a:solidFill>
                            <a:latin typeface="Cambria Math" charset="0"/>
                          </a:rPr>
                          <m:t>h</m:t>
                        </m:r>
                      </m:e>
                      <m:sub>
                        <m:r>
                          <a:rPr lang="en-US" i="1">
                            <a:solidFill>
                              <a:srgbClr val="000000"/>
                            </a:solidFill>
                            <a:latin typeface="Cambria Math" charset="0"/>
                          </a:rPr>
                          <m:t>𝑖</m:t>
                        </m:r>
                        <m:r>
                          <a:rPr lang="en-US" i="1">
                            <a:solidFill>
                              <a:srgbClr val="000000"/>
                            </a:solidFill>
                            <a:latin typeface="Cambria Math" charset="0"/>
                          </a:rPr>
                          <m:t>−1</m:t>
                        </m:r>
                      </m:sub>
                    </m:sSub>
                  </m:oMath>
                </a14:m>
                <a:r>
                  <a:rPr lang="en-US" dirty="0" smtClean="0">
                    <a:solidFill>
                      <a:srgbClr val="000000"/>
                    </a:solidFill>
                  </a:rPr>
                  <a:t> (i.e., </a:t>
                </a:r>
                <a14:m>
                  <m:oMath xmlns:m="http://schemas.openxmlformats.org/officeDocument/2006/math">
                    <m:sSub>
                      <m:sSubPr>
                        <m:ctrlPr>
                          <a:rPr lang="en-US" i="1">
                            <a:solidFill>
                              <a:srgbClr val="000000"/>
                            </a:solidFill>
                            <a:latin typeface="Cambria Math" charset="0"/>
                          </a:rPr>
                        </m:ctrlPr>
                      </m:sSubPr>
                      <m:e>
                        <m:r>
                          <a:rPr lang="en-US" i="1">
                            <a:solidFill>
                              <a:srgbClr val="000000"/>
                            </a:solidFill>
                            <a:latin typeface="Cambria Math" charset="0"/>
                          </a:rPr>
                          <m:t>𝑣</m:t>
                        </m:r>
                      </m:e>
                      <m:sub>
                        <m:r>
                          <a:rPr lang="en-US" i="1">
                            <a:solidFill>
                              <a:srgbClr val="000000"/>
                            </a:solidFill>
                            <a:latin typeface="Cambria Math" charset="0"/>
                          </a:rPr>
                          <m:t>𝑖</m:t>
                        </m:r>
                      </m:sub>
                    </m:sSub>
                  </m:oMath>
                </a14:m>
                <a:r>
                  <a:rPr lang="en-US" dirty="0" smtClean="0">
                    <a:solidFill>
                      <a:srgbClr val="000000"/>
                    </a:solidFill>
                  </a:rPr>
                  <a:t>): </a:t>
                </a:r>
              </a:p>
              <a:p>
                <a:pPr algn="just"/>
                <a:endParaRPr lang="en-US" sz="1000" dirty="0" smtClean="0">
                  <a:solidFill>
                    <a:srgbClr val="000000"/>
                  </a:solidFill>
                </a:endParaRPr>
              </a:p>
              <a:p>
                <a:pPr algn="just"/>
                <a14:m>
                  <m:oMathPara xmlns:m="http://schemas.openxmlformats.org/officeDocument/2006/math">
                    <m:oMathParaPr>
                      <m:jc m:val="centerGroup"/>
                    </m:oMathParaPr>
                    <m:oMath xmlns:m="http://schemas.openxmlformats.org/officeDocument/2006/math">
                      <m:sSub>
                        <m:sSubPr>
                          <m:ctrlPr>
                            <a:rPr lang="en-US" i="1">
                              <a:solidFill>
                                <a:srgbClr val="000000"/>
                              </a:solidFill>
                              <a:latin typeface="Cambria Math" charset="0"/>
                            </a:rPr>
                          </m:ctrlPr>
                        </m:sSubPr>
                        <m:e>
                          <m:r>
                            <a:rPr lang="en-US" i="1">
                              <a:solidFill>
                                <a:srgbClr val="000000"/>
                              </a:solidFill>
                              <a:latin typeface="Cambria Math" charset="0"/>
                            </a:rPr>
                            <m:t>𝜉</m:t>
                          </m:r>
                        </m:e>
                        <m:sub>
                          <m:sSub>
                            <m:sSubPr>
                              <m:ctrlPr>
                                <a:rPr lang="en-US" i="1">
                                  <a:solidFill>
                                    <a:srgbClr val="000000"/>
                                  </a:solidFill>
                                  <a:latin typeface="Cambria Math" charset="0"/>
                                </a:rPr>
                              </m:ctrlPr>
                            </m:sSubPr>
                            <m:e>
                              <m:r>
                                <a:rPr lang="en-US" i="1">
                                  <a:solidFill>
                                    <a:srgbClr val="000000"/>
                                  </a:solidFill>
                                  <a:latin typeface="Cambria Math" charset="0"/>
                                </a:rPr>
                                <m:t>𝑔</m:t>
                              </m:r>
                            </m:e>
                            <m:sub>
                              <m:r>
                                <a:rPr lang="en-US" i="1">
                                  <a:solidFill>
                                    <a:srgbClr val="000000"/>
                                  </a:solidFill>
                                  <a:latin typeface="Cambria Math" charset="0"/>
                                </a:rPr>
                                <m:t>𝑖</m:t>
                              </m:r>
                            </m:sub>
                          </m:sSub>
                          <m:r>
                            <a:rPr lang="en-US" i="1">
                              <a:solidFill>
                                <a:srgbClr val="000000"/>
                              </a:solidFill>
                              <a:latin typeface="Cambria Math" charset="0"/>
                            </a:rPr>
                            <m:t>′</m:t>
                          </m:r>
                        </m:sub>
                      </m:sSub>
                      <m:r>
                        <a:rPr lang="en-US" i="1">
                          <a:solidFill>
                            <a:srgbClr val="000000"/>
                          </a:solidFill>
                          <a:latin typeface="Cambria Math" charset="0"/>
                        </a:rPr>
                        <m:t>=</m:t>
                      </m:r>
                      <m:sSub>
                        <m:sSubPr>
                          <m:ctrlPr>
                            <a:rPr lang="en-US" i="1">
                              <a:solidFill>
                                <a:srgbClr val="000000"/>
                              </a:solidFill>
                              <a:latin typeface="Cambria Math" charset="0"/>
                            </a:rPr>
                          </m:ctrlPr>
                        </m:sSubPr>
                        <m:e>
                          <m:r>
                            <a:rPr lang="en-US" i="1">
                              <a:solidFill>
                                <a:srgbClr val="000000"/>
                              </a:solidFill>
                              <a:latin typeface="Cambria Math" charset="0"/>
                            </a:rPr>
                            <m:t>𝜉</m:t>
                          </m:r>
                        </m:e>
                        <m:sub>
                          <m:sSub>
                            <m:sSubPr>
                              <m:ctrlPr>
                                <a:rPr lang="en-US" i="1">
                                  <a:solidFill>
                                    <a:srgbClr val="000000"/>
                                  </a:solidFill>
                                  <a:latin typeface="Cambria Math" charset="0"/>
                                </a:rPr>
                              </m:ctrlPr>
                            </m:sSubPr>
                            <m:e>
                              <m:r>
                                <a:rPr lang="en-US" i="1">
                                  <a:solidFill>
                                    <a:srgbClr val="000000"/>
                                  </a:solidFill>
                                  <a:latin typeface="Cambria Math" charset="0"/>
                                </a:rPr>
                                <m:t>h</m:t>
                              </m:r>
                            </m:e>
                            <m:sub>
                              <m:r>
                                <a:rPr lang="en-US" i="1">
                                  <a:solidFill>
                                    <a:srgbClr val="000000"/>
                                  </a:solidFill>
                                  <a:latin typeface="Cambria Math" charset="0"/>
                                </a:rPr>
                                <m:t>𝑖</m:t>
                              </m:r>
                              <m:r>
                                <a:rPr lang="en-US" i="1">
                                  <a:solidFill>
                                    <a:srgbClr val="000000"/>
                                  </a:solidFill>
                                  <a:latin typeface="Cambria Math" charset="0"/>
                                </a:rPr>
                                <m:t>−1</m:t>
                              </m:r>
                            </m:sub>
                          </m:sSub>
                        </m:sub>
                      </m:sSub>
                      <m:r>
                        <a:rPr lang="en-US" i="1">
                          <a:solidFill>
                            <a:srgbClr val="000000"/>
                          </a:solidFill>
                          <a:latin typeface="Cambria Math" charset="0"/>
                        </a:rPr>
                        <m:t>+</m:t>
                      </m:r>
                      <m:sSub>
                        <m:sSubPr>
                          <m:ctrlPr>
                            <a:rPr lang="en-US" i="1">
                              <a:solidFill>
                                <a:srgbClr val="000000"/>
                              </a:solidFill>
                              <a:latin typeface="Cambria Math" charset="0"/>
                            </a:rPr>
                          </m:ctrlPr>
                        </m:sSubPr>
                        <m:e>
                          <m:r>
                            <a:rPr lang="en-US" i="1">
                              <a:solidFill>
                                <a:srgbClr val="000000"/>
                              </a:solidFill>
                              <a:latin typeface="Cambria Math" charset="0"/>
                            </a:rPr>
                            <m:t>𝑣</m:t>
                          </m:r>
                        </m:e>
                        <m:sub>
                          <m:r>
                            <a:rPr lang="en-US" i="1">
                              <a:solidFill>
                                <a:srgbClr val="000000"/>
                              </a:solidFill>
                              <a:latin typeface="Cambria Math" charset="0"/>
                            </a:rPr>
                            <m:t>𝑖</m:t>
                          </m:r>
                        </m:sub>
                      </m:sSub>
                    </m:oMath>
                  </m:oMathPara>
                </a14:m>
                <a:endParaRPr lang="en-US" dirty="0">
                  <a:solidFill>
                    <a:srgbClr val="000000"/>
                  </a:solidFill>
                </a:endParaRPr>
              </a:p>
            </p:txBody>
          </p:sp>
        </mc:Choice>
        <mc:Fallback>
          <p:sp>
            <p:nvSpPr>
              <p:cNvPr id="18" name="TextBox 17"/>
              <p:cNvSpPr txBox="1">
                <a:spLocks noRot="1" noChangeAspect="1" noMove="1" noResize="1" noEditPoints="1" noAdjustHandles="1" noChangeArrowheads="1" noChangeShapeType="1" noTextEdit="1"/>
              </p:cNvSpPr>
              <p:nvPr/>
            </p:nvSpPr>
            <p:spPr>
              <a:xfrm>
                <a:off x="152399" y="2755705"/>
                <a:ext cx="5800470" cy="2774093"/>
              </a:xfrm>
              <a:prstGeom prst="rect">
                <a:avLst/>
              </a:prstGeom>
              <a:blipFill rotWithShape="0">
                <a:blip r:embed="rId5"/>
                <a:stretch>
                  <a:fillRect l="-840" t="-1099" r="-735"/>
                </a:stretch>
              </a:blipFill>
            </p:spPr>
            <p:txBody>
              <a:bodyPr/>
              <a:lstStyle/>
              <a:p>
                <a:r>
                  <a:rPr lang="en-US">
                    <a:noFill/>
                  </a:rPr>
                  <a:t> </a:t>
                </a:r>
              </a:p>
            </p:txBody>
          </p:sp>
        </mc:Fallback>
      </mc:AlternateContent>
      <p:pic>
        <p:nvPicPr>
          <p:cNvPr id="6" name="Picture 5"/>
          <p:cNvPicPr>
            <a:picLocks noChangeAspect="1"/>
          </p:cNvPicPr>
          <p:nvPr/>
        </p:nvPicPr>
        <p:blipFill>
          <a:blip r:embed="rId6"/>
          <a:stretch>
            <a:fillRect/>
          </a:stretch>
        </p:blipFill>
        <p:spPr>
          <a:xfrm>
            <a:off x="8001000" y="1747691"/>
            <a:ext cx="2181726" cy="371197"/>
          </a:xfrm>
          <a:prstGeom prst="rect">
            <a:avLst/>
          </a:prstGeom>
        </p:spPr>
      </p:pic>
      <p:sp>
        <p:nvSpPr>
          <p:cNvPr id="21" name="TextBox 20"/>
          <p:cNvSpPr txBox="1"/>
          <p:nvPr/>
        </p:nvSpPr>
        <p:spPr>
          <a:xfrm>
            <a:off x="6198722" y="2695182"/>
            <a:ext cx="5800470" cy="1200329"/>
          </a:xfrm>
          <a:prstGeom prst="rect">
            <a:avLst/>
          </a:prstGeom>
          <a:noFill/>
        </p:spPr>
        <p:txBody>
          <a:bodyPr wrap="square" rtlCol="0">
            <a:spAutoFit/>
          </a:bodyPr>
          <a:lstStyle/>
          <a:p>
            <a:pPr algn="just">
              <a:spcAft>
                <a:spcPts val="600"/>
              </a:spcAft>
            </a:pPr>
            <a:r>
              <a:rPr lang="en-US" dirty="0" smtClean="0">
                <a:solidFill>
                  <a:srgbClr val="000000"/>
                </a:solidFill>
              </a:rPr>
              <a:t>These values </a:t>
            </a:r>
            <a:r>
              <a:rPr lang="en-US" b="0" dirty="0" smtClean="0">
                <a:solidFill>
                  <a:srgbClr val="000000"/>
                </a:solidFill>
              </a:rPr>
              <a:t>can then be substituted  back into the original equation to reveal the </a:t>
            </a:r>
            <a:r>
              <a:rPr lang="en-US" b="0" dirty="0" smtClean="0">
                <a:solidFill>
                  <a:srgbClr val="C00000"/>
                </a:solidFill>
              </a:rPr>
              <a:t>general form for the </a:t>
            </a:r>
            <a:r>
              <a:rPr lang="en-US" dirty="0">
                <a:solidFill>
                  <a:srgbClr val="C00000"/>
                </a:solidFill>
              </a:rPr>
              <a:t>conversion of one distal frame body velocity to the distal frame body velocity of the adjoining link</a:t>
            </a:r>
            <a:r>
              <a:rPr lang="en-US" dirty="0">
                <a:solidFill>
                  <a:srgbClr val="000000"/>
                </a:solidFill>
              </a:rPr>
              <a:t>. </a:t>
            </a:r>
            <a:endParaRPr lang="en-US" dirty="0">
              <a:solidFill>
                <a:srgbClr val="000000"/>
              </a:solidFill>
            </a:endParaRPr>
          </a:p>
        </p:txBody>
      </p:sp>
      <p:sp>
        <p:nvSpPr>
          <p:cNvPr id="24" name="TextBox 23"/>
          <p:cNvSpPr txBox="1"/>
          <p:nvPr/>
        </p:nvSpPr>
        <p:spPr>
          <a:xfrm>
            <a:off x="6194368" y="4398581"/>
            <a:ext cx="5800470" cy="646331"/>
          </a:xfrm>
          <a:prstGeom prst="rect">
            <a:avLst/>
          </a:prstGeom>
          <a:noFill/>
        </p:spPr>
        <p:txBody>
          <a:bodyPr wrap="square" rtlCol="0">
            <a:spAutoFit/>
          </a:bodyPr>
          <a:lstStyle/>
          <a:p>
            <a:pPr algn="just"/>
            <a:r>
              <a:rPr lang="en-US" b="0" dirty="0" smtClean="0">
                <a:solidFill>
                  <a:srgbClr val="000000"/>
                </a:solidFill>
              </a:rPr>
              <a:t>Additionally, if the </a:t>
            </a:r>
            <a:r>
              <a:rPr lang="en-US" b="0" dirty="0" smtClean="0">
                <a:solidFill>
                  <a:srgbClr val="C00000"/>
                </a:solidFill>
              </a:rPr>
              <a:t>frames are reduced to </a:t>
            </a:r>
            <a:r>
              <a:rPr lang="en-US" b="0" i="1" dirty="0" smtClean="0">
                <a:solidFill>
                  <a:srgbClr val="C00000"/>
                </a:solidFill>
              </a:rPr>
              <a:t>strictly relative </a:t>
            </a:r>
            <a:r>
              <a:rPr lang="en-US" dirty="0" smtClean="0">
                <a:solidFill>
                  <a:srgbClr val="C00000"/>
                </a:solidFill>
              </a:rPr>
              <a:t>frames</a:t>
            </a:r>
            <a:r>
              <a:rPr lang="en-US" dirty="0" smtClean="0">
                <a:solidFill>
                  <a:srgbClr val="000000"/>
                </a:solidFill>
              </a:rPr>
              <a:t>, then the equation reduces even further to, </a:t>
            </a:r>
            <a:endParaRPr lang="en-US" dirty="0">
              <a:solidFill>
                <a:srgbClr val="000000"/>
              </a:solidFill>
            </a:endParaRPr>
          </a:p>
        </p:txBody>
      </p:sp>
      <p:sp>
        <p:nvSpPr>
          <p:cNvPr id="29" name="Subtitle 2"/>
          <p:cNvSpPr txBox="1">
            <a:spLocks/>
          </p:cNvSpPr>
          <p:nvPr/>
        </p:nvSpPr>
        <p:spPr>
          <a:xfrm>
            <a:off x="381000" y="277091"/>
            <a:ext cx="6250744" cy="633088"/>
          </a:xfrm>
          <a:prstGeom prst="rect">
            <a:avLst/>
          </a:prstGeom>
          <a:noFill/>
          <a:ln>
            <a:noFill/>
          </a:ln>
        </p:spPr>
        <p:txBody>
          <a:bodyPr lIns="91425" tIns="91425" rIns="91425" bIns="91425" anchor="ctr" anchorCtr="0"/>
          <a:lstStyle>
            <a:defPPr marR="0" algn="l" rtl="0">
              <a:lnSpc>
                <a:spcPct val="100000"/>
              </a:lnSpc>
              <a:spcBef>
                <a:spcPts val="0"/>
              </a:spcBef>
              <a:spcAft>
                <a:spcPts val="0"/>
              </a:spcAft>
            </a:defPPr>
            <a:lvl1pPr marR="0" algn="ctr" rtl="0" eaLnBrk="1" hangingPunct="1">
              <a:lnSpc>
                <a:spcPct val="100000"/>
              </a:lnSpc>
              <a:spcBef>
                <a:spcPts val="0"/>
              </a:spcBef>
              <a:spcAft>
                <a:spcPts val="0"/>
              </a:spcAft>
              <a:buSzPct val="100000"/>
              <a:buNone/>
              <a:defRPr sz="3733" b="0" i="0" u="none" strike="noStrike" cap="none" baseline="0">
                <a:solidFill>
                  <a:srgbClr val="000000"/>
                </a:solidFill>
                <a:latin typeface="Arial"/>
                <a:ea typeface="Arial"/>
                <a:cs typeface="Arial"/>
                <a:sym typeface="Arial"/>
                <a:rtl val="0"/>
              </a:defRPr>
            </a:lvl1pPr>
            <a:lvl2pPr marR="0" algn="ctr" rtl="0" eaLnBrk="1" hangingPunct="1">
              <a:lnSpc>
                <a:spcPct val="100000"/>
              </a:lnSpc>
              <a:spcBef>
                <a:spcPts val="0"/>
              </a:spcBef>
              <a:spcAft>
                <a:spcPts val="0"/>
              </a:spcAft>
              <a:buSzPct val="100000"/>
              <a:buNone/>
              <a:defRPr sz="3733" b="0" i="0" u="none" strike="noStrike" cap="none" baseline="0">
                <a:solidFill>
                  <a:srgbClr val="000000"/>
                </a:solidFill>
                <a:latin typeface="Arial"/>
                <a:ea typeface="Arial"/>
                <a:cs typeface="Arial"/>
                <a:sym typeface="Arial"/>
                <a:rtl val="0"/>
              </a:defRPr>
            </a:lvl2pPr>
            <a:lvl3pPr marR="0" algn="ctr" rtl="0" eaLnBrk="1" hangingPunct="1">
              <a:lnSpc>
                <a:spcPct val="100000"/>
              </a:lnSpc>
              <a:spcBef>
                <a:spcPts val="0"/>
              </a:spcBef>
              <a:spcAft>
                <a:spcPts val="0"/>
              </a:spcAft>
              <a:buSzPct val="100000"/>
              <a:buNone/>
              <a:defRPr sz="3733" b="0" i="0" u="none" strike="noStrike" cap="none" baseline="0">
                <a:solidFill>
                  <a:srgbClr val="000000"/>
                </a:solidFill>
                <a:latin typeface="Arial"/>
                <a:ea typeface="Arial"/>
                <a:cs typeface="Arial"/>
                <a:sym typeface="Arial"/>
                <a:rtl val="0"/>
              </a:defRPr>
            </a:lvl3pPr>
            <a:lvl4pPr marR="0" algn="ctr" rtl="0" eaLnBrk="1" hangingPunct="1">
              <a:lnSpc>
                <a:spcPct val="100000"/>
              </a:lnSpc>
              <a:spcBef>
                <a:spcPts val="0"/>
              </a:spcBef>
              <a:spcAft>
                <a:spcPts val="0"/>
              </a:spcAft>
              <a:buSzPct val="100000"/>
              <a:buNone/>
              <a:defRPr sz="3733" b="0" i="0" u="none" strike="noStrike" cap="none" baseline="0">
                <a:solidFill>
                  <a:srgbClr val="000000"/>
                </a:solidFill>
                <a:latin typeface="Arial"/>
                <a:ea typeface="Arial"/>
                <a:cs typeface="Arial"/>
                <a:sym typeface="Arial"/>
                <a:rtl val="0"/>
              </a:defRPr>
            </a:lvl4pPr>
            <a:lvl5pPr marR="0" algn="ctr" rtl="0" eaLnBrk="1" hangingPunct="1">
              <a:lnSpc>
                <a:spcPct val="100000"/>
              </a:lnSpc>
              <a:spcBef>
                <a:spcPts val="0"/>
              </a:spcBef>
              <a:spcAft>
                <a:spcPts val="0"/>
              </a:spcAft>
              <a:buSzPct val="100000"/>
              <a:buNone/>
              <a:defRPr sz="3733" b="0" i="0" u="none" strike="noStrike" cap="none" baseline="0">
                <a:solidFill>
                  <a:srgbClr val="000000"/>
                </a:solidFill>
                <a:latin typeface="Arial"/>
                <a:ea typeface="Arial"/>
                <a:cs typeface="Arial"/>
                <a:sym typeface="Arial"/>
                <a:rtl val="0"/>
              </a:defRPr>
            </a:lvl5pPr>
            <a:lvl6pPr marR="0" algn="ctr" rtl="0" eaLnBrk="1" hangingPunct="1">
              <a:lnSpc>
                <a:spcPct val="100000"/>
              </a:lnSpc>
              <a:spcBef>
                <a:spcPts val="0"/>
              </a:spcBef>
              <a:spcAft>
                <a:spcPts val="0"/>
              </a:spcAft>
              <a:buSzPct val="100000"/>
              <a:buNone/>
              <a:defRPr sz="3733" b="0" i="0" u="none" strike="noStrike" cap="none" baseline="0">
                <a:solidFill>
                  <a:srgbClr val="000000"/>
                </a:solidFill>
                <a:latin typeface="Arial"/>
                <a:ea typeface="Arial"/>
                <a:cs typeface="Arial"/>
                <a:sym typeface="Arial"/>
                <a:rtl val="0"/>
              </a:defRPr>
            </a:lvl6pPr>
            <a:lvl7pPr marR="0" algn="ctr" rtl="0" eaLnBrk="1" hangingPunct="1">
              <a:lnSpc>
                <a:spcPct val="100000"/>
              </a:lnSpc>
              <a:spcBef>
                <a:spcPts val="0"/>
              </a:spcBef>
              <a:spcAft>
                <a:spcPts val="0"/>
              </a:spcAft>
              <a:buSzPct val="100000"/>
              <a:buNone/>
              <a:defRPr sz="3733" b="0" i="0" u="none" strike="noStrike" cap="none" baseline="0">
                <a:solidFill>
                  <a:srgbClr val="000000"/>
                </a:solidFill>
                <a:latin typeface="Arial"/>
                <a:ea typeface="Arial"/>
                <a:cs typeface="Arial"/>
                <a:sym typeface="Arial"/>
                <a:rtl val="0"/>
              </a:defRPr>
            </a:lvl7pPr>
            <a:lvl8pPr marR="0" algn="ctr" rtl="0" eaLnBrk="1" hangingPunct="1">
              <a:lnSpc>
                <a:spcPct val="100000"/>
              </a:lnSpc>
              <a:spcBef>
                <a:spcPts val="0"/>
              </a:spcBef>
              <a:spcAft>
                <a:spcPts val="0"/>
              </a:spcAft>
              <a:buSzPct val="100000"/>
              <a:buNone/>
              <a:defRPr sz="3733" b="0" i="0" u="none" strike="noStrike" cap="none" baseline="0">
                <a:solidFill>
                  <a:srgbClr val="000000"/>
                </a:solidFill>
                <a:latin typeface="Arial"/>
                <a:ea typeface="Arial"/>
                <a:cs typeface="Arial"/>
                <a:sym typeface="Arial"/>
                <a:rtl val="0"/>
              </a:defRPr>
            </a:lvl8pPr>
            <a:lvl9pPr marR="0" algn="ctr" rtl="0" eaLnBrk="1" hangingPunct="1">
              <a:lnSpc>
                <a:spcPct val="100000"/>
              </a:lnSpc>
              <a:spcBef>
                <a:spcPts val="0"/>
              </a:spcBef>
              <a:spcAft>
                <a:spcPts val="0"/>
              </a:spcAft>
              <a:buSzPct val="100000"/>
              <a:buNone/>
              <a:defRPr sz="3733" b="0" i="0" u="none" strike="noStrike" cap="none" baseline="0">
                <a:solidFill>
                  <a:srgbClr val="000000"/>
                </a:solidFill>
                <a:latin typeface="Arial"/>
                <a:ea typeface="Arial"/>
                <a:cs typeface="Arial"/>
                <a:sym typeface="Arial"/>
                <a:rtl val="0"/>
              </a:defRPr>
            </a:lvl9pPr>
          </a:lstStyle>
          <a:p>
            <a:pPr algn="l"/>
            <a:r>
              <a:rPr lang="en-US" kern="0" smtClean="0"/>
              <a:t>Jacobians (cont.)</a:t>
            </a:r>
            <a:endParaRPr lang="en-US" kern="0" dirty="0"/>
          </a:p>
        </p:txBody>
      </p:sp>
      <p:pic>
        <p:nvPicPr>
          <p:cNvPr id="30" name="Picture 29"/>
          <p:cNvPicPr>
            <a:picLocks noChangeAspect="1"/>
          </p:cNvPicPr>
          <p:nvPr/>
        </p:nvPicPr>
        <p:blipFill>
          <a:blip r:embed="rId7"/>
          <a:stretch>
            <a:fillRect/>
          </a:stretch>
        </p:blipFill>
        <p:spPr>
          <a:xfrm>
            <a:off x="6288004" y="5241742"/>
            <a:ext cx="5729246" cy="375805"/>
          </a:xfrm>
          <a:prstGeom prst="rect">
            <a:avLst/>
          </a:prstGeom>
        </p:spPr>
      </p:pic>
      <mc:AlternateContent xmlns:mc="http://schemas.openxmlformats.org/markup-compatibility/2006">
        <mc:Choice xmlns:a14="http://schemas.microsoft.com/office/drawing/2010/main" Requires="a14">
          <p:sp>
            <p:nvSpPr>
              <p:cNvPr id="10" name="TextBox 9"/>
              <p:cNvSpPr txBox="1"/>
              <p:nvPr/>
            </p:nvSpPr>
            <p:spPr>
              <a:xfrm>
                <a:off x="6179127" y="2163050"/>
                <a:ext cx="5984653" cy="738857"/>
              </a:xfrm>
              <a:prstGeom prst="rect">
                <a:avLst/>
              </a:prstGeom>
              <a:noFill/>
            </p:spPr>
            <p:txBody>
              <a:bodyPr wrap="square" rtlCol="0">
                <a:spAutoFit/>
              </a:bodyPr>
              <a:lstStyle/>
              <a:p>
                <a:r>
                  <a:rPr lang="en-US" sz="1200" dirty="0">
                    <a:solidFill>
                      <a:srgbClr val="C00000"/>
                    </a:solidFill>
                  </a:rPr>
                  <a:t>(Note that if the </a:t>
                </a:r>
                <a14:m>
                  <m:oMath xmlns:m="http://schemas.openxmlformats.org/officeDocument/2006/math">
                    <m:r>
                      <a:rPr lang="en-US" sz="1200" i="1">
                        <a:solidFill>
                          <a:srgbClr val="C00000"/>
                        </a:solidFill>
                        <a:latin typeface="Cambria Math" charset="0"/>
                      </a:rPr>
                      <m:t>𝑥</m:t>
                    </m:r>
                    <m:r>
                      <a:rPr lang="en-US" sz="1200" i="1">
                        <a:solidFill>
                          <a:srgbClr val="C00000"/>
                        </a:solidFill>
                        <a:latin typeface="Cambria Math" charset="0"/>
                      </a:rPr>
                      <m:t>, </m:t>
                    </m:r>
                    <m:r>
                      <a:rPr lang="en-US" sz="1200" i="1">
                        <a:solidFill>
                          <a:srgbClr val="C00000"/>
                        </a:solidFill>
                        <a:latin typeface="Cambria Math" charset="0"/>
                      </a:rPr>
                      <m:t>𝑦</m:t>
                    </m:r>
                  </m:oMath>
                </a14:m>
                <a:r>
                  <a:rPr lang="en-US" sz="1200" dirty="0">
                    <a:solidFill>
                      <a:srgbClr val="C00000"/>
                    </a:solidFill>
                  </a:rPr>
                  <a:t> components of </a:t>
                </a:r>
                <a14:m>
                  <m:oMath xmlns:m="http://schemas.openxmlformats.org/officeDocument/2006/math">
                    <m:sSub>
                      <m:sSubPr>
                        <m:ctrlPr>
                          <a:rPr lang="en-US" sz="1200" i="1">
                            <a:solidFill>
                              <a:srgbClr val="C00000"/>
                            </a:solidFill>
                            <a:latin typeface="Cambria Math" charset="0"/>
                          </a:rPr>
                        </m:ctrlPr>
                      </m:sSubPr>
                      <m:e>
                        <m:r>
                          <a:rPr lang="en-US" sz="1200" i="1">
                            <a:solidFill>
                              <a:srgbClr val="C00000"/>
                            </a:solidFill>
                            <a:latin typeface="Cambria Math" charset="0"/>
                          </a:rPr>
                          <m:t>𝑔</m:t>
                        </m:r>
                      </m:e>
                      <m:sub>
                        <m:r>
                          <a:rPr lang="en-US" sz="1200" i="1">
                            <a:solidFill>
                              <a:srgbClr val="C00000"/>
                            </a:solidFill>
                            <a:latin typeface="Cambria Math" charset="0"/>
                          </a:rPr>
                          <m:t>𝑖</m:t>
                        </m:r>
                      </m:sub>
                    </m:sSub>
                  </m:oMath>
                </a14:m>
                <a:r>
                  <a:rPr lang="en-US" sz="1200" dirty="0">
                    <a:solidFill>
                      <a:srgbClr val="C00000"/>
                    </a:solidFill>
                  </a:rPr>
                  <a:t> and </a:t>
                </a:r>
                <a14:m>
                  <m:oMath xmlns:m="http://schemas.openxmlformats.org/officeDocument/2006/math">
                    <m:sSubSup>
                      <m:sSubSupPr>
                        <m:ctrlPr>
                          <a:rPr lang="en-US" sz="1200" i="1">
                            <a:solidFill>
                              <a:srgbClr val="C00000"/>
                            </a:solidFill>
                            <a:latin typeface="Cambria Math" charset="0"/>
                          </a:rPr>
                        </m:ctrlPr>
                      </m:sSubSupPr>
                      <m:e>
                        <m:r>
                          <a:rPr lang="en-US" sz="1200" i="1">
                            <a:solidFill>
                              <a:srgbClr val="C00000"/>
                            </a:solidFill>
                            <a:latin typeface="Cambria Math" charset="0"/>
                          </a:rPr>
                          <m:t>𝑔</m:t>
                        </m:r>
                      </m:e>
                      <m:sub>
                        <m:r>
                          <a:rPr lang="en-US" sz="1200" i="1">
                            <a:solidFill>
                              <a:srgbClr val="C00000"/>
                            </a:solidFill>
                            <a:latin typeface="Cambria Math" charset="0"/>
                          </a:rPr>
                          <m:t>𝑖</m:t>
                        </m:r>
                      </m:sub>
                      <m:sup>
                        <m:r>
                          <a:rPr lang="en-US" sz="1200" i="1">
                            <a:solidFill>
                              <a:srgbClr val="C00000"/>
                            </a:solidFill>
                            <a:latin typeface="Cambria Math" charset="0"/>
                          </a:rPr>
                          <m:t>′</m:t>
                        </m:r>
                      </m:sup>
                    </m:sSubSup>
                  </m:oMath>
                </a14:m>
                <a:r>
                  <a:rPr lang="en-US" sz="1200" dirty="0">
                    <a:solidFill>
                      <a:srgbClr val="C00000"/>
                    </a:solidFill>
                  </a:rPr>
                  <a:t> are </a:t>
                </a:r>
                <a:r>
                  <a:rPr lang="en-US" sz="1200" dirty="0">
                    <a:solidFill>
                      <a:srgbClr val="C00000"/>
                    </a:solidFill>
                  </a:rPr>
                  <a:t>equal, then this conversion is simply rotational.)</a:t>
                </a:r>
              </a:p>
              <a:p>
                <a:endParaRPr lang="en-US" dirty="0"/>
              </a:p>
            </p:txBody>
          </p:sp>
        </mc:Choice>
        <mc:Fallback>
          <p:sp>
            <p:nvSpPr>
              <p:cNvPr id="10" name="TextBox 9"/>
              <p:cNvSpPr txBox="1">
                <a:spLocks noRot="1" noChangeAspect="1" noMove="1" noResize="1" noEditPoints="1" noAdjustHandles="1" noChangeArrowheads="1" noChangeShapeType="1" noTextEdit="1"/>
              </p:cNvSpPr>
              <p:nvPr/>
            </p:nvSpPr>
            <p:spPr>
              <a:xfrm>
                <a:off x="6179127" y="2163050"/>
                <a:ext cx="5984653" cy="738857"/>
              </a:xfrm>
              <a:prstGeom prst="rect">
                <a:avLst/>
              </a:prstGeom>
              <a:blipFill rotWithShape="0">
                <a:blip r:embed="rId8"/>
                <a:stretch>
                  <a:fillRect l="-102" t="-1653"/>
                </a:stretch>
              </a:blipFill>
            </p:spPr>
            <p:txBody>
              <a:bodyPr/>
              <a:lstStyle/>
              <a:p>
                <a:r>
                  <a:rPr lang="en-US">
                    <a:noFill/>
                  </a:rPr>
                  <a:t> </a:t>
                </a:r>
              </a:p>
            </p:txBody>
          </p:sp>
        </mc:Fallback>
      </mc:AlternateContent>
    </p:spTree>
    <p:extLst>
      <p:ext uri="{BB962C8B-B14F-4D97-AF65-F5344CB8AC3E}">
        <p14:creationId xmlns:p14="http://schemas.microsoft.com/office/powerpoint/2010/main" val="1900888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78656" y="277091"/>
            <a:ext cx="9146343" cy="633088"/>
          </a:xfrm>
        </p:spPr>
        <p:txBody>
          <a:bodyPr/>
          <a:lstStyle/>
          <a:p>
            <a:pPr algn="l"/>
            <a:r>
              <a:rPr lang="en-US" dirty="0" smtClean="0"/>
              <a:t>Generalized Body Frames</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60795" y="3150366"/>
            <a:ext cx="11626405" cy="1477328"/>
          </a:xfrm>
          <a:prstGeom prst="rect">
            <a:avLst/>
          </a:prstGeom>
          <a:noFill/>
        </p:spPr>
        <p:txBody>
          <a:bodyPr wrap="square" rtlCol="0">
            <a:spAutoFit/>
          </a:bodyPr>
          <a:lstStyle/>
          <a:p>
            <a:pPr algn="just"/>
            <a:r>
              <a:rPr lang="en-US" dirty="0">
                <a:solidFill>
                  <a:srgbClr val="000000"/>
                </a:solidFill>
              </a:rPr>
              <a:t>The body frame </a:t>
            </a:r>
            <a:r>
              <a:rPr lang="en-US" dirty="0" smtClean="0">
                <a:solidFill>
                  <a:srgbClr val="000000"/>
                </a:solidFill>
              </a:rPr>
              <a:t>for either </a:t>
            </a:r>
            <a:r>
              <a:rPr lang="en-US" dirty="0" err="1" smtClean="0">
                <a:solidFill>
                  <a:srgbClr val="000000"/>
                </a:solidFill>
              </a:rPr>
              <a:t>formalation</a:t>
            </a:r>
            <a:r>
              <a:rPr lang="en-US" dirty="0" smtClean="0">
                <a:solidFill>
                  <a:srgbClr val="000000"/>
                </a:solidFill>
              </a:rPr>
              <a:t> can </a:t>
            </a:r>
            <a:r>
              <a:rPr lang="en-US" dirty="0">
                <a:solidFill>
                  <a:srgbClr val="000000"/>
                </a:solidFill>
              </a:rPr>
              <a:t>be chosen to be any frame (attached or </a:t>
            </a:r>
            <a:r>
              <a:rPr lang="en-US" dirty="0" smtClean="0">
                <a:solidFill>
                  <a:srgbClr val="000000"/>
                </a:solidFill>
              </a:rPr>
              <a:t>floating) </a:t>
            </a:r>
            <a:r>
              <a:rPr lang="en-US" dirty="0">
                <a:solidFill>
                  <a:srgbClr val="000000"/>
                </a:solidFill>
              </a:rPr>
              <a:t>as long as </a:t>
            </a:r>
            <a:r>
              <a:rPr lang="en-US" dirty="0">
                <a:solidFill>
                  <a:srgbClr val="C00000"/>
                </a:solidFill>
              </a:rPr>
              <a:t>each attached frame defined </a:t>
            </a:r>
            <a:r>
              <a:rPr lang="en-US" dirty="0" err="1">
                <a:solidFill>
                  <a:srgbClr val="C00000"/>
                </a:solidFill>
              </a:rPr>
              <a:t>w.r.t</a:t>
            </a:r>
            <a:r>
              <a:rPr lang="en-US" dirty="0">
                <a:solidFill>
                  <a:srgbClr val="C00000"/>
                </a:solidFill>
              </a:rPr>
              <a:t>. the chosen body frame </a:t>
            </a:r>
            <a:r>
              <a:rPr lang="en-US" dirty="0">
                <a:solidFill>
                  <a:srgbClr val="000000"/>
                </a:solidFill>
              </a:rPr>
              <a:t>is a </a:t>
            </a:r>
            <a:r>
              <a:rPr lang="en-US" dirty="0">
                <a:solidFill>
                  <a:srgbClr val="C00000"/>
                </a:solidFill>
              </a:rPr>
              <a:t>function of the shape parameters</a:t>
            </a:r>
            <a:r>
              <a:rPr lang="en-US" dirty="0">
                <a:solidFill>
                  <a:srgbClr val="000000"/>
                </a:solidFill>
              </a:rPr>
              <a:t>. Note that the simplest choice for body frame is an attached body frame as it automatically satisfies this criterion. For this two-link, 4 </a:t>
            </a:r>
            <a:r>
              <a:rPr lang="en-US" i="1" dirty="0">
                <a:solidFill>
                  <a:srgbClr val="000000"/>
                </a:solidFill>
              </a:rPr>
              <a:t>DOF</a:t>
            </a:r>
            <a:r>
              <a:rPr lang="en-US" dirty="0">
                <a:solidFill>
                  <a:srgbClr val="000000"/>
                </a:solidFill>
              </a:rPr>
              <a:t> system, the choice of body frame is adequate because the attached frames are completely defined by transforms that are functions of the shape parameter (𝜃).</a:t>
            </a:r>
          </a:p>
        </p:txBody>
      </p:sp>
      <p:sp>
        <p:nvSpPr>
          <p:cNvPr id="5" name="Rectangle 4"/>
          <p:cNvSpPr/>
          <p:nvPr/>
        </p:nvSpPr>
        <p:spPr>
          <a:xfrm>
            <a:off x="2952292" y="4794664"/>
            <a:ext cx="5708915" cy="71058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3026904" y="4898090"/>
            <a:ext cx="5528591" cy="492462"/>
          </a:xfrm>
          <a:prstGeom prst="rect">
            <a:avLst/>
          </a:prstGeom>
          <a:noFill/>
        </p:spPr>
      </p:pic>
      <p:pic>
        <p:nvPicPr>
          <p:cNvPr id="11" name="Picture 10"/>
          <p:cNvPicPr>
            <a:picLocks noChangeAspect="1"/>
          </p:cNvPicPr>
          <p:nvPr/>
        </p:nvPicPr>
        <p:blipFill>
          <a:blip r:embed="rId3"/>
          <a:stretch>
            <a:fillRect/>
          </a:stretch>
        </p:blipFill>
        <p:spPr>
          <a:xfrm>
            <a:off x="1433897" y="990018"/>
            <a:ext cx="9280199" cy="2160347"/>
          </a:xfrm>
          <a:prstGeom prst="rect">
            <a:avLst/>
          </a:prstGeom>
        </p:spPr>
      </p:pic>
    </p:spTree>
    <p:extLst>
      <p:ext uri="{BB962C8B-B14F-4D97-AF65-F5344CB8AC3E}">
        <p14:creationId xmlns:p14="http://schemas.microsoft.com/office/powerpoint/2010/main" val="69107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4495799" y="4842751"/>
            <a:ext cx="7389223" cy="56744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378656" y="277091"/>
            <a:ext cx="9146343" cy="633088"/>
          </a:xfrm>
        </p:spPr>
        <p:txBody>
          <a:bodyPr/>
          <a:lstStyle/>
          <a:p>
            <a:pPr algn="l"/>
            <a:r>
              <a:rPr lang="en-US" dirty="0" smtClean="0"/>
              <a:t>Generalized Body Frames (cont.)</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4301740" y="1089805"/>
            <a:ext cx="7583284" cy="1477328"/>
          </a:xfrm>
          <a:prstGeom prst="rect">
            <a:avLst/>
          </a:prstGeom>
          <a:noFill/>
        </p:spPr>
        <p:txBody>
          <a:bodyPr wrap="square" rtlCol="0">
            <a:spAutoFit/>
          </a:bodyPr>
          <a:lstStyle/>
          <a:p>
            <a:pPr algn="just"/>
            <a:r>
              <a:rPr lang="en-US" dirty="0" smtClean="0">
                <a:solidFill>
                  <a:srgbClr val="000000"/>
                </a:solidFill>
              </a:rPr>
              <a:t>As the transform to the overall body frame is a function of the shape parameter (</a:t>
            </a:r>
            <a:r>
              <a:rPr lang="en-US" dirty="0" smtClean="0">
                <a:solidFill>
                  <a:srgbClr val="C00000"/>
                </a:solidFill>
              </a:rPr>
              <a:t>defined as the position and orientation of any frame </a:t>
            </a:r>
            <a:r>
              <a:rPr lang="en-US" dirty="0" err="1" smtClean="0">
                <a:solidFill>
                  <a:srgbClr val="C00000"/>
                </a:solidFill>
              </a:rPr>
              <a:t>w.r.t</a:t>
            </a:r>
            <a:r>
              <a:rPr lang="en-US" dirty="0" smtClean="0">
                <a:solidFill>
                  <a:srgbClr val="C00000"/>
                </a:solidFill>
              </a:rPr>
              <a:t>. the overall frame</a:t>
            </a:r>
            <a:r>
              <a:rPr lang="en-US" dirty="0" smtClean="0">
                <a:solidFill>
                  <a:srgbClr val="000000"/>
                </a:solidFill>
              </a:rPr>
              <a:t>), it is possible to convert from the (more easily obtained) body velocity for any attached frame to the overall body velocity, which is generally more difficult to obtain analytically. </a:t>
            </a:r>
            <a:endParaRPr lang="en-US" dirty="0">
              <a:solidFill>
                <a:srgbClr val="000000"/>
              </a:solidFill>
            </a:endParaRPr>
          </a:p>
        </p:txBody>
      </p:sp>
      <p:sp>
        <p:nvSpPr>
          <p:cNvPr id="5" name="Rectangle 4"/>
          <p:cNvSpPr/>
          <p:nvPr/>
        </p:nvSpPr>
        <p:spPr>
          <a:xfrm>
            <a:off x="5334000" y="2590800"/>
            <a:ext cx="6096000" cy="96126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11" name="TextBox 10"/>
              <p:cNvSpPr txBox="1"/>
              <p:nvPr/>
            </p:nvSpPr>
            <p:spPr>
              <a:xfrm>
                <a:off x="4301739" y="3584441"/>
                <a:ext cx="7583284" cy="1249829"/>
              </a:xfrm>
              <a:prstGeom prst="rect">
                <a:avLst/>
              </a:prstGeom>
              <a:noFill/>
            </p:spPr>
            <p:txBody>
              <a:bodyPr wrap="square" rtlCol="0">
                <a:spAutoFit/>
              </a:bodyPr>
              <a:lstStyle/>
              <a:p>
                <a:pPr algn="just"/>
                <a:r>
                  <a:rPr lang="en-US" dirty="0" smtClean="0">
                    <a:solidFill>
                      <a:srgbClr val="000000"/>
                    </a:solidFill>
                  </a:rPr>
                  <a:t>Here </a:t>
                </a:r>
                <a14:m>
                  <m:oMath xmlns:m="http://schemas.openxmlformats.org/officeDocument/2006/math">
                    <m:sSub>
                      <m:sSubPr>
                        <m:ctrlPr>
                          <a:rPr lang="en-US" b="0" i="1" smtClean="0">
                            <a:solidFill>
                              <a:srgbClr val="C00000"/>
                            </a:solidFill>
                            <a:latin typeface="Cambria Math" charset="0"/>
                          </a:rPr>
                        </m:ctrlPr>
                      </m:sSubPr>
                      <m:e>
                        <m:r>
                          <a:rPr lang="en-US" b="0" i="1" smtClean="0">
                            <a:solidFill>
                              <a:srgbClr val="C00000"/>
                            </a:solidFill>
                            <a:latin typeface="Cambria Math" charset="0"/>
                          </a:rPr>
                          <m:t>𝑣</m:t>
                        </m:r>
                      </m:e>
                      <m:sub>
                        <m:r>
                          <a:rPr lang="en-US" b="0" i="1" smtClean="0">
                            <a:solidFill>
                              <a:srgbClr val="C00000"/>
                            </a:solidFill>
                            <a:latin typeface="Cambria Math" charset="0"/>
                          </a:rPr>
                          <m:t>𝛽</m:t>
                        </m:r>
                      </m:sub>
                    </m:sSub>
                  </m:oMath>
                </a14:m>
                <a:r>
                  <a:rPr lang="en-US" dirty="0" smtClean="0">
                    <a:solidFill>
                      <a:srgbClr val="000000"/>
                    </a:solidFill>
                  </a:rPr>
                  <a:t> is calculated as the </a:t>
                </a:r>
                <a:r>
                  <a:rPr lang="en-US" dirty="0" smtClean="0">
                    <a:solidFill>
                      <a:srgbClr val="C00000"/>
                    </a:solidFill>
                  </a:rPr>
                  <a:t>spatial velocity of </a:t>
                </a:r>
                <a14:m>
                  <m:oMath xmlns:m="http://schemas.openxmlformats.org/officeDocument/2006/math">
                    <m:acc>
                      <m:accPr>
                        <m:chr m:val="̇"/>
                        <m:ctrlPr>
                          <a:rPr lang="en-US" b="0" i="1" smtClean="0">
                            <a:solidFill>
                              <a:srgbClr val="C00000"/>
                            </a:solidFill>
                            <a:latin typeface="Cambria Math" charset="0"/>
                          </a:rPr>
                        </m:ctrlPr>
                      </m:accPr>
                      <m:e>
                        <m:r>
                          <a:rPr lang="en-US" b="0" i="1" smtClean="0">
                            <a:solidFill>
                              <a:srgbClr val="C00000"/>
                            </a:solidFill>
                            <a:latin typeface="Cambria Math" charset="0"/>
                          </a:rPr>
                          <m:t>𝛽</m:t>
                        </m:r>
                      </m:e>
                    </m:acc>
                  </m:oMath>
                </a14:m>
                <a:r>
                  <a:rPr lang="en-US" dirty="0" smtClean="0">
                    <a:solidFill>
                      <a:srgbClr val="000000"/>
                    </a:solidFill>
                  </a:rPr>
                  <a:t> as we are interested in the </a:t>
                </a:r>
                <a:r>
                  <a:rPr lang="en-US" dirty="0" smtClean="0">
                    <a:solidFill>
                      <a:srgbClr val="C00000"/>
                    </a:solidFill>
                  </a:rPr>
                  <a:t>velocity of the frame </a:t>
                </a:r>
                <a:r>
                  <a:rPr lang="en-US" i="1" dirty="0" smtClean="0">
                    <a:solidFill>
                      <a:srgbClr val="C00000"/>
                    </a:solidFill>
                  </a:rPr>
                  <a:t>rigidly attached </a:t>
                </a:r>
                <a:r>
                  <a:rPr lang="en-US" dirty="0" smtClean="0">
                    <a:solidFill>
                      <a:srgbClr val="C00000"/>
                    </a:solidFill>
                  </a:rPr>
                  <a:t>to </a:t>
                </a:r>
                <a14:m>
                  <m:oMath xmlns:m="http://schemas.openxmlformats.org/officeDocument/2006/math">
                    <m:sSub>
                      <m:sSubPr>
                        <m:ctrlPr>
                          <a:rPr lang="en-US" b="0" i="1" smtClean="0">
                            <a:solidFill>
                              <a:srgbClr val="C00000"/>
                            </a:solidFill>
                            <a:latin typeface="Cambria Math" charset="0"/>
                          </a:rPr>
                        </m:ctrlPr>
                      </m:sSubPr>
                      <m:e>
                        <m:r>
                          <a:rPr lang="en-US" b="0" i="1" smtClean="0">
                            <a:solidFill>
                              <a:srgbClr val="C00000"/>
                            </a:solidFill>
                            <a:latin typeface="Cambria Math" charset="0"/>
                          </a:rPr>
                          <m:t>𝑔</m:t>
                        </m:r>
                      </m:e>
                      <m:sub>
                        <m:r>
                          <a:rPr lang="en-US" b="0" i="1" smtClean="0">
                            <a:solidFill>
                              <a:srgbClr val="C00000"/>
                            </a:solidFill>
                            <a:latin typeface="Cambria Math" charset="0"/>
                          </a:rPr>
                          <m:t>𝑐</m:t>
                        </m:r>
                      </m:sub>
                    </m:sSub>
                  </m:oMath>
                </a14:m>
                <a:r>
                  <a:rPr lang="en-US" dirty="0" smtClean="0">
                    <a:solidFill>
                      <a:srgbClr val="C00000"/>
                    </a:solidFill>
                  </a:rPr>
                  <a:t> and </a:t>
                </a:r>
                <a:r>
                  <a:rPr lang="en-US" i="1" dirty="0" smtClean="0">
                    <a:solidFill>
                      <a:srgbClr val="C00000"/>
                    </a:solidFill>
                  </a:rPr>
                  <a:t>coincident</a:t>
                </a:r>
                <a:r>
                  <a:rPr lang="en-US" dirty="0" smtClean="0">
                    <a:solidFill>
                      <a:srgbClr val="C00000"/>
                    </a:solidFill>
                  </a:rPr>
                  <a:t> with </a:t>
                </a:r>
                <a14:m>
                  <m:oMath xmlns:m="http://schemas.openxmlformats.org/officeDocument/2006/math">
                    <m:sSub>
                      <m:sSubPr>
                        <m:ctrlPr>
                          <a:rPr lang="en-US" i="1">
                            <a:solidFill>
                              <a:srgbClr val="C00000"/>
                            </a:solidFill>
                            <a:latin typeface="Cambria Math" charset="0"/>
                          </a:rPr>
                        </m:ctrlPr>
                      </m:sSubPr>
                      <m:e>
                        <m:r>
                          <a:rPr lang="en-US" i="1">
                            <a:solidFill>
                              <a:srgbClr val="C00000"/>
                            </a:solidFill>
                            <a:latin typeface="Cambria Math" charset="0"/>
                          </a:rPr>
                          <m:t>𝑔</m:t>
                        </m:r>
                      </m:e>
                      <m:sub>
                        <m:r>
                          <a:rPr lang="en-US" i="1">
                            <a:solidFill>
                              <a:srgbClr val="C00000"/>
                            </a:solidFill>
                            <a:latin typeface="Cambria Math" charset="0"/>
                          </a:rPr>
                          <m:t>2</m:t>
                        </m:r>
                      </m:sub>
                    </m:sSub>
                  </m:oMath>
                </a14:m>
                <a:r>
                  <a:rPr lang="en-US" dirty="0" smtClean="0">
                    <a:solidFill>
                      <a:srgbClr val="000000"/>
                    </a:solidFill>
                  </a:rPr>
                  <a:t>.  This way, the </a:t>
                </a:r>
                <a:r>
                  <a:rPr lang="en-US" dirty="0" smtClean="0">
                    <a:solidFill>
                      <a:srgbClr val="C00000"/>
                    </a:solidFill>
                  </a:rPr>
                  <a:t>inverse </a:t>
                </a:r>
                <a:r>
                  <a:rPr lang="en-US" dirty="0" err="1" smtClean="0">
                    <a:solidFill>
                      <a:srgbClr val="C00000"/>
                    </a:solidFill>
                  </a:rPr>
                  <a:t>adjoint</a:t>
                </a:r>
                <a:r>
                  <a:rPr lang="en-US" dirty="0" smtClean="0">
                    <a:solidFill>
                      <a:srgbClr val="C00000"/>
                    </a:solidFill>
                  </a:rPr>
                  <a:t> transform of </a:t>
                </a:r>
                <a14:m>
                  <m:oMath xmlns:m="http://schemas.openxmlformats.org/officeDocument/2006/math">
                    <m:r>
                      <a:rPr lang="en-US" b="0" i="1" smtClean="0">
                        <a:solidFill>
                          <a:srgbClr val="C00000"/>
                        </a:solidFill>
                        <a:latin typeface="Cambria Math" charset="0"/>
                      </a:rPr>
                      <m:t>𝛽</m:t>
                    </m:r>
                  </m:oMath>
                </a14:m>
                <a:r>
                  <a:rPr lang="en-US" dirty="0" smtClean="0">
                    <a:solidFill>
                      <a:srgbClr val="000000"/>
                    </a:solidFill>
                  </a:rPr>
                  <a:t> will return this </a:t>
                </a:r>
                <a:r>
                  <a:rPr lang="en-US" i="1" dirty="0" smtClean="0">
                    <a:solidFill>
                      <a:srgbClr val="000000"/>
                    </a:solidFill>
                  </a:rPr>
                  <a:t>relative </a:t>
                </a:r>
                <a:r>
                  <a:rPr lang="en-US" dirty="0" smtClean="0">
                    <a:solidFill>
                      <a:srgbClr val="000000"/>
                    </a:solidFill>
                  </a:rPr>
                  <a:t>spatial velocity, </a:t>
                </a:r>
                <a14:m>
                  <m:oMath xmlns:m="http://schemas.openxmlformats.org/officeDocument/2006/math">
                    <m:sSub>
                      <m:sSubPr>
                        <m:ctrlPr>
                          <a:rPr lang="en-US" i="1">
                            <a:solidFill>
                              <a:srgbClr val="000000"/>
                            </a:solidFill>
                            <a:latin typeface="Cambria Math" charset="0"/>
                          </a:rPr>
                        </m:ctrlPr>
                      </m:sSubPr>
                      <m:e>
                        <m:r>
                          <a:rPr lang="en-US" i="1">
                            <a:solidFill>
                              <a:srgbClr val="000000"/>
                            </a:solidFill>
                            <a:latin typeface="Cambria Math" charset="0"/>
                          </a:rPr>
                          <m:t>𝑣</m:t>
                        </m:r>
                      </m:e>
                      <m:sub>
                        <m:r>
                          <a:rPr lang="en-US" i="1">
                            <a:solidFill>
                              <a:srgbClr val="000000"/>
                            </a:solidFill>
                            <a:latin typeface="Cambria Math" charset="0"/>
                          </a:rPr>
                          <m:t>𝛽</m:t>
                        </m:r>
                      </m:sub>
                    </m:sSub>
                  </m:oMath>
                </a14:m>
                <a:r>
                  <a:rPr lang="en-US" dirty="0" smtClean="0">
                    <a:solidFill>
                      <a:srgbClr val="000000"/>
                    </a:solidFill>
                  </a:rPr>
                  <a:t>, to the overall body frame.  </a:t>
                </a:r>
                <a:endParaRPr lang="en-US" dirty="0">
                  <a:solidFill>
                    <a:srgbClr val="000000"/>
                  </a:solidFill>
                </a:endParaRPr>
              </a:p>
            </p:txBody>
          </p:sp>
        </mc:Choice>
        <mc:Fallback>
          <p:sp>
            <p:nvSpPr>
              <p:cNvPr id="11" name="TextBox 10"/>
              <p:cNvSpPr txBox="1">
                <a:spLocks noRot="1" noChangeAspect="1" noMove="1" noResize="1" noEditPoints="1" noAdjustHandles="1" noChangeArrowheads="1" noChangeShapeType="1" noTextEdit="1"/>
              </p:cNvSpPr>
              <p:nvPr/>
            </p:nvSpPr>
            <p:spPr>
              <a:xfrm>
                <a:off x="4301739" y="3584441"/>
                <a:ext cx="7583284" cy="1249829"/>
              </a:xfrm>
              <a:prstGeom prst="rect">
                <a:avLst/>
              </a:prstGeom>
              <a:blipFill rotWithShape="0">
                <a:blip r:embed="rId2"/>
                <a:stretch>
                  <a:fillRect l="-723" t="-2439" r="-2331" b="-4878"/>
                </a:stretch>
              </a:blipFill>
            </p:spPr>
            <p:txBody>
              <a:bodyPr/>
              <a:lstStyle/>
              <a:p>
                <a:r>
                  <a:rPr lang="en-US">
                    <a:noFill/>
                  </a:rPr>
                  <a:t> </a:t>
                </a:r>
              </a:p>
            </p:txBody>
          </p:sp>
        </mc:Fallback>
      </mc:AlternateContent>
      <p:pic>
        <p:nvPicPr>
          <p:cNvPr id="13" name="Picture 12"/>
          <p:cNvPicPr>
            <a:picLocks noChangeAspect="1"/>
          </p:cNvPicPr>
          <p:nvPr/>
        </p:nvPicPr>
        <p:blipFill>
          <a:blip r:embed="rId3"/>
          <a:stretch>
            <a:fillRect/>
          </a:stretch>
        </p:blipFill>
        <p:spPr>
          <a:xfrm>
            <a:off x="4648200" y="4867400"/>
            <a:ext cx="7160623" cy="528637"/>
          </a:xfrm>
          <a:prstGeom prst="rect">
            <a:avLst/>
          </a:prstGeom>
        </p:spPr>
      </p:pic>
      <p:pic>
        <p:nvPicPr>
          <p:cNvPr id="16" name="Picture 15"/>
          <p:cNvPicPr>
            <a:picLocks noChangeAspect="1"/>
          </p:cNvPicPr>
          <p:nvPr/>
        </p:nvPicPr>
        <p:blipFill>
          <a:blip r:embed="rId4"/>
          <a:stretch>
            <a:fillRect/>
          </a:stretch>
        </p:blipFill>
        <p:spPr>
          <a:xfrm>
            <a:off x="5522561" y="2613910"/>
            <a:ext cx="5718877" cy="923754"/>
          </a:xfrm>
          <a:prstGeom prst="rect">
            <a:avLst/>
          </a:prstGeom>
        </p:spPr>
      </p:pic>
      <p:pic>
        <p:nvPicPr>
          <p:cNvPr id="19" name="Picture 18"/>
          <p:cNvPicPr>
            <a:picLocks noChangeAspect="1"/>
          </p:cNvPicPr>
          <p:nvPr/>
        </p:nvPicPr>
        <p:blipFill>
          <a:blip r:embed="rId5"/>
          <a:stretch>
            <a:fillRect/>
          </a:stretch>
        </p:blipFill>
        <p:spPr>
          <a:xfrm>
            <a:off x="378655" y="1295399"/>
            <a:ext cx="3734521" cy="4159407"/>
          </a:xfrm>
          <a:prstGeom prst="rect">
            <a:avLst/>
          </a:prstGeom>
        </p:spPr>
      </p:pic>
    </p:spTree>
    <p:extLst>
      <p:ext uri="{BB962C8B-B14F-4D97-AF65-F5344CB8AC3E}">
        <p14:creationId xmlns:p14="http://schemas.microsoft.com/office/powerpoint/2010/main" val="1512563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78656" y="277091"/>
            <a:ext cx="5488744" cy="633088"/>
          </a:xfrm>
        </p:spPr>
        <p:txBody>
          <a:bodyPr/>
          <a:lstStyle/>
          <a:p>
            <a:pPr algn="l"/>
            <a:r>
              <a:rPr lang="en-US" dirty="0" smtClean="0"/>
              <a:t>Conclusions/Impressions</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403397" y="1371600"/>
            <a:ext cx="11326965" cy="3970318"/>
          </a:xfrm>
          <a:prstGeom prst="rect">
            <a:avLst/>
          </a:prstGeom>
          <a:noFill/>
        </p:spPr>
        <p:txBody>
          <a:bodyPr wrap="square" rtlCol="0">
            <a:spAutoFit/>
          </a:bodyPr>
          <a:lstStyle/>
          <a:p>
            <a:pPr algn="just"/>
            <a:r>
              <a:rPr lang="en-US" dirty="0" smtClean="0">
                <a:solidFill>
                  <a:srgbClr val="000000"/>
                </a:solidFill>
              </a:rPr>
              <a:t>The calculation of Jacobian operators allows for insight into the relationship between configuration velocities and the physical velocities of the system. But perhaps more interesting, there are individual approaches to deriving this operator that help to reveal key features about the system (e.g., the body fram</a:t>
            </a:r>
            <a:r>
              <a:rPr lang="en-US" dirty="0" smtClean="0">
                <a:solidFill>
                  <a:srgbClr val="000000"/>
                </a:solidFill>
              </a:rPr>
              <a:t>e velocities of each link and physical velocities at each joint through the joint-by-joint Jacobian formulation). </a:t>
            </a:r>
          </a:p>
          <a:p>
            <a:pPr algn="just"/>
            <a:endParaRPr lang="en-US" dirty="0">
              <a:solidFill>
                <a:srgbClr val="000000"/>
              </a:solidFill>
            </a:endParaRPr>
          </a:p>
          <a:p>
            <a:pPr algn="just"/>
            <a:r>
              <a:rPr lang="en-US" dirty="0" smtClean="0">
                <a:solidFill>
                  <a:srgbClr val="000000"/>
                </a:solidFill>
              </a:rPr>
              <a:t>It is also important to have a transform operator that allows for the conversion of the potentially easier-to-derive equations of motion of attached frames to the physical velocity of any overall body frame (so long as this transform is a function of the system’s shape). This will be revisited later when determining optimal overall frames. </a:t>
            </a:r>
          </a:p>
          <a:p>
            <a:pPr algn="just"/>
            <a:endParaRPr lang="en-US" dirty="0">
              <a:solidFill>
                <a:srgbClr val="000000"/>
              </a:solidFill>
            </a:endParaRPr>
          </a:p>
          <a:p>
            <a:pPr algn="just"/>
            <a:r>
              <a:rPr lang="en-US" dirty="0" smtClean="0">
                <a:solidFill>
                  <a:srgbClr val="000000"/>
                </a:solidFill>
              </a:rPr>
              <a:t>Biomechanically speaking, this could be potentially useful for evaluating equations of motion from an arbitrary frame (such as the center of gravity) by first evaluating the equations of motion for the links of the system. Additionally, it could also be useful to know the physical velocities of each joint (as opposed to only knowing the endpoint velocity found through the differentiation approach for deriving the Jacobian). </a:t>
            </a:r>
            <a:endParaRPr lang="en-US" dirty="0" smtClean="0">
              <a:solidFill>
                <a:srgbClr val="000000"/>
              </a:solidFill>
            </a:endParaRPr>
          </a:p>
        </p:txBody>
      </p:sp>
    </p:spTree>
    <p:extLst>
      <p:ext uri="{BB962C8B-B14F-4D97-AF65-F5344CB8AC3E}">
        <p14:creationId xmlns:p14="http://schemas.microsoft.com/office/powerpoint/2010/main" val="406853630"/>
      </p:ext>
    </p:extLst>
  </p:cSld>
  <p:clrMapOvr>
    <a:masterClrMapping/>
  </p:clrMapOvr>
</p:sld>
</file>

<file path=ppt/theme/theme1.xml><?xml version="1.0" encoding="utf-8"?>
<a:theme xmlns:a="http://schemas.openxmlformats.org/drawingml/2006/main" name="TEAM 5 - Modeling Fair presentation">
  <a:themeElements>
    <a:clrScheme name="Custom 23">
      <a:dk1>
        <a:srgbClr val="99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TEAM 5 - Modeling Fair presentation</Template>
  <TotalTime>2428</TotalTime>
  <Words>1125</Words>
  <Application>Microsoft Macintosh PowerPoint</Application>
  <PresentationFormat>Widescreen</PresentationFormat>
  <Paragraphs>41</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Cambria Math</vt:lpstr>
      <vt:lpstr>Mangal</vt:lpstr>
      <vt:lpstr>Times New Roman</vt:lpstr>
      <vt:lpstr>Arial</vt:lpstr>
      <vt:lpstr>TEAM 5 - Modeling Fair presentation</vt:lpstr>
      <vt:lpstr>BME 790 Spring 2017 Weekly Summary</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BME 790 Spring 2017 Weekly Summary</dc:title>
  <dc:creator>Daniel Hagen</dc:creator>
  <cp:lastModifiedBy>Daniel Hagen</cp:lastModifiedBy>
  <cp:revision>65</cp:revision>
  <cp:lastPrinted>2017-01-20T23:35:11Z</cp:lastPrinted>
  <dcterms:created xsi:type="dcterms:W3CDTF">2017-01-20T20:53:49Z</dcterms:created>
  <dcterms:modified xsi:type="dcterms:W3CDTF">2017-02-10T01:34:33Z</dcterms:modified>
</cp:coreProperties>
</file>

<file path=docProps/thumbnail.jpeg>
</file>